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</p:sldIdLst>
  <p:notesMasterIdLst>
    <p:notesMasterId r:id="rId6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embuka" id="{5aeff2b1-7140-4562-5169-0d899a4177f9}">
          <p14:sldIdLst>
            <p14:sldId id="256"/>
            <p14:sldId id="257"/>
          </p14:sldIdLst>
        </p14:section>
        <p14:section name="Pertemuan 1" id="{5ce62a91-0a32-e9e6-5b9e-7362a1e63a9b}">
          <p14:sldIdLst>
            <p14:sldId id="258"/>
            <p14:sldId id="259"/>
            <p14:sldId id="260"/>
            <p14:sldId id="261"/>
          </p14:sldIdLst>
        </p14:section>
        <p14:section name="Pertemuan 2" id="{43445bab-a68e-a32c-071e-b885dccc7afb}">
          <p14:sldIdLst>
            <p14:sldId id="262"/>
            <p14:sldId id="263"/>
            <p14:sldId id="264"/>
            <p14:sldId id="265"/>
          </p14:sldIdLst>
        </p14:section>
        <p14:section name="Pertemuan 3" id="{c75f97d2-f6e5-d47e-3e9d-5116b32e5c47}">
          <p14:sldIdLst>
            <p14:sldId id="266"/>
            <p14:sldId id="267"/>
            <p14:sldId id="268"/>
            <p14:sldId id="269"/>
          </p14:sldIdLst>
        </p14:section>
        <p14:section name="Pertemuan 4" id="{8133647e-02a1-7069-41ea-70b0d15b7f0c}">
          <p14:sldIdLst>
            <p14:sldId id="270"/>
            <p14:sldId id="271"/>
            <p14:sldId id="272"/>
            <p14:sldId id="273"/>
          </p14:sldIdLst>
        </p14:section>
        <p14:section name="Pertemuan 5" id="{98a58957-e167-5e76-7a6f-53127c639ad5}">
          <p14:sldIdLst>
            <p14:sldId id="274"/>
            <p14:sldId id="275"/>
            <p14:sldId id="276"/>
            <p14:sldId id="277"/>
          </p14:sldIdLst>
        </p14:section>
        <p14:section name="Pertemuan 6" id="{0b88d95f-dd89-7edd-1a91-a9d87f9d9e59}">
          <p14:sldIdLst>
            <p14:sldId id="278"/>
            <p14:sldId id="279"/>
            <p14:sldId id="280"/>
            <p14:sldId id="281"/>
          </p14:sldIdLst>
        </p14:section>
        <p14:section name="Pertemuan 7" id="{0246af7c-a3cc-c723-e82e-239e2f98c3e0}">
          <p14:sldIdLst>
            <p14:sldId id="282"/>
            <p14:sldId id="283"/>
            <p14:sldId id="284"/>
            <p14:sldId id="285"/>
          </p14:sldIdLst>
        </p14:section>
        <p14:section name="Pertemuan 8" id="{55a9912c-658d-3198-112d-f973509204ca}">
          <p14:sldIdLst>
            <p14:sldId id="286"/>
            <p14:sldId id="287"/>
            <p14:sldId id="288"/>
            <p14:sldId id="289"/>
          </p14:sldIdLst>
        </p14:section>
        <p14:section name="Pertemuan 9" id="{3fbe3ac5-9d1a-abe5-9cfc-ed2d7343ede6}">
          <p14:sldIdLst>
            <p14:sldId id="290"/>
            <p14:sldId id="291"/>
            <p14:sldId id="292"/>
            <p14:sldId id="293"/>
          </p14:sldIdLst>
        </p14:section>
        <p14:section name="Pertemuan 10" id="{ddef33ea-0e0c-d9d6-dd60-5a027157fc5b}">
          <p14:sldIdLst>
            <p14:sldId id="294"/>
            <p14:sldId id="295"/>
            <p14:sldId id="296"/>
            <p14:sldId id="297"/>
          </p14:sldIdLst>
        </p14:section>
        <p14:section name="Pertemuan 11" id="{fb4e4198-4625-7f56-adea-096b0cc25f89}">
          <p14:sldIdLst>
            <p14:sldId id="298"/>
            <p14:sldId id="299"/>
            <p14:sldId id="300"/>
            <p14:sldId id="301"/>
          </p14:sldIdLst>
        </p14:section>
        <p14:section name="Pertemuan 12" id="{8ac91dc2-fdc2-dd53-2598-2972a5feb7fc}">
          <p14:sldIdLst>
            <p14:sldId id="302"/>
            <p14:sldId id="303"/>
            <p14:sldId id="304"/>
            <p14:sldId id="305"/>
          </p14:sldIdLst>
        </p14:section>
        <p14:section name="Pertemuan 13" id="{404e2f37-3eb0-9053-7c2e-8a6040eb2723}">
          <p14:sldIdLst>
            <p14:sldId id="306"/>
            <p14:sldId id="307"/>
            <p14:sldId id="308"/>
            <p14:sldId id="309"/>
          </p14:sldIdLst>
        </p14:section>
        <p14:section name="Pertemuan 14" id="{5c7080fb-252f-eff5-db91-051e5545d476}">
          <p14:sldIdLst>
            <p14:sldId id="310"/>
            <p14:sldId id="311"/>
            <p14:sldId id="312"/>
            <p14:sldId id="313"/>
          </p14:sldIdLst>
        </p14:section>
        <p14:section name="Pertemuan 15" id="{95265129-0729-ac67-02fb-6b76e49fa759}">
          <p14:sldIdLst>
            <p14:sldId id="314"/>
            <p14:sldId id="315"/>
            <p14:sldId id="316"/>
            <p14:sldId id="317"/>
          </p14:sldIdLst>
        </p14:section>
        <p14:section name="Pertemuan 16" id="{e7365946-47b9-22aa-54ef-1ee67eab4bb9}">
          <p14:sldIdLst>
            <p14:sldId id="318"/>
            <p14:sldId id="319"/>
            <p14:sldId id="320"/>
            <p14:sldId id="321"/>
          </p14:sldIdLst>
        </p14:section>
        <p14:section name="Penutup" id="{8b04a852-05f2-54c1-a196-79188d0e2546}">
          <p14:sldIdLst>
            <p14:sldId id="32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notesMaster" Target="notesMasters/notesMaster1.xml"/><Relationship Id="rId70" Type="http://schemas.openxmlformats.org/officeDocument/2006/relationships/presProps" Target="presProps.xml"/><Relationship Id="rId71" Type="http://schemas.openxmlformats.org/officeDocument/2006/relationships/viewProps" Target="viewProps.xml"/><Relationship Id="rId72" Type="http://schemas.openxmlformats.org/officeDocument/2006/relationships/theme" Target="theme/theme1.xml"/><Relationship Id="rId7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Metode: Ceramah dan Diskusi. Aktivitas: Menganalisis alur request-response. Penilaian: Observasi (Ketepatan konsep), bobot 0%.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Metode: Project Based Learning. Aktivitas: Menyusun struktur halaman web. Penilaian: Unjuk Kerja (Kualitas struktur kode), bobot 5%.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Metode: Praktikum. Aktivitas: Membuat form input data. Penilaian: Unjuk Kerja (Validitas input), bobot 5%.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Metode: Praktikum. Aktivitas: Styling elemen web. Penilaian: Unjuk Kerja (Kerapian desain), bobot 5%.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Metode: Praktikum. Aktivitas: Implementasi layout adaptif. Penilaian: Unjuk Kerja (Responsivitas tampilan), bobot 10%.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Metode: Praktikum. Aktivitas: Coding logika dasar. Penilaian: Tes Tulis (Logika algoritma), bobot 5%.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Metode: Praktikum. Aktivitas: Membuat elemen interaktif. Penilaian: Unjuk Kerja (Fungsionalitas interaksi), bobot 10%.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Metode: Ujian. Aktivitas: Mengerjakan soal ujian. Penilaian: Tes Tulis (Pemahaman konsep), bobot 20%.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Metode: Praktikum. Aktivitas: Integrasi data eksternal. Penilaian: Unjuk Kerja (Keberhasilan data fetch), bobot 5%.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Metode: Project Based Learning. Aktivitas: Implementasi API AI. Penilaian: Unjuk Kerja (Inovasi fitur), bobot 10%.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Metode: Project Based Learning. Aktivitas: Optimasi UX berbasis AI. Penilaian: Unjuk Kerja (Kualitas UX), bobot 5%.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Metode: Mentoring. Aktivitas: Pengembangan proyek akhir. Penilaian: Observasi (Progres proyek), bobot 5%.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Metode: Mentoring. Aktivitas: Pengembangan proyek akhir. Penilaian: Observasi (Progres proyek), bobot 5%.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Metode: Mentoring. Aktivitas: Pengembangan proyek akhir. Penilaian: Observasi (Progres proyek), bobot 5%.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Metode: Presentasi. Aktivitas: Demonstrasi aplikasi. Penilaian: Unjuk Kerja (Kualitas presentasi), bobot 0%.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Metode: Ujian. Aktivitas: Pengumpulan proyek akhir. Penilaian: Portofolio (Komprehensif proyek), bobot 5%.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Pemrograman Web Dasar  |  Nurhasan Nugroho, S.T., M.Kom  |  Universitas Bina Bangsa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Pemrograman Web Dasar  |  Nurhasan Nugroho, S.T., M.Kom  |  Universitas Bina Bangsa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822960"/>
            <a:ext cx="6035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PTI241302227  |  3 SKS  |  Semester 3  |  Kurikulum 2024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371600"/>
            <a:ext cx="603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Pemrograman Web Dasar</a:t>
            </a:r>
            <a:endParaRPr lang="en-US" sz="5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108960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Materi Perkuliahan 16 Pertemuan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HTML5, CSS3, JavaScript, Fetch API, dan Integrasi AI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89120"/>
            <a:ext cx="6035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Dosen Pengampu</a:t>
            </a:r>
            <a:endParaRPr lang="en-US" sz="1400" dirty="0"/>
          </a:p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Nurhasan Nugroho, S.T., M.Kom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Program Studi Pendidikan Teknologi Informasi (S1)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Universitas Bina Bangsa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7132320" y="914400"/>
            <a:ext cx="4480560" cy="484632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5875">
            <a:solidFill>
              <a:srgbClr val="9FB0B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150608" y="932688"/>
            <a:ext cx="4443984" cy="310896"/>
          </a:xfrm>
          <a:prstGeom prst="rect">
            <a:avLst/>
          </a:prstGeom>
          <a:solidFill>
            <a:srgbClr val="DDE3E8"/>
          </a:solidFill>
          <a:ln w="12700">
            <a:solidFill>
              <a:srgbClr val="DDE3E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269480" y="1024128"/>
            <a:ext cx="118872" cy="118872"/>
          </a:xfrm>
          <a:prstGeom prst="ellipse">
            <a:avLst/>
          </a:prstGeom>
          <a:solidFill>
            <a:srgbClr val="E5605A"/>
          </a:solidFill>
          <a:ln w="12700">
            <a:solidFill>
              <a:srgbClr val="E5605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52360" y="1024128"/>
            <a:ext cx="118872" cy="118872"/>
          </a:xfrm>
          <a:prstGeom prst="ellipse">
            <a:avLst/>
          </a:prstGeom>
          <a:solidFill>
            <a:srgbClr val="F2B33B"/>
          </a:solidFill>
          <a:ln w="12700">
            <a:solidFill>
              <a:srgbClr val="F2B3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635240" y="1024128"/>
            <a:ext cx="118872" cy="118872"/>
          </a:xfrm>
          <a:prstGeom prst="ellipse">
            <a:avLst/>
          </a:prstGeom>
          <a:solidFill>
            <a:srgbClr val="5DBB63"/>
          </a:solidFill>
          <a:ln w="12700">
            <a:solidFill>
              <a:srgbClr val="5DBB6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955280" y="978408"/>
            <a:ext cx="3383280" cy="219456"/>
          </a:xfrm>
          <a:prstGeom prst="roundRect">
            <a:avLst>
              <a:gd name="adj" fmla="val 41667"/>
            </a:avLst>
          </a:prstGeom>
          <a:solidFill>
            <a:srgbClr val="FFFFFF"/>
          </a:solidFill>
          <a:ln/>
        </p:spPr>
        <p:txBody>
          <a:bodyPr wrap="square" lIns="76200" tIns="76200" rIns="76200" bIns="7620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localhost/halo-dunia.html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7369881" y="1507663"/>
            <a:ext cx="4005438" cy="690555"/>
          </a:xfrm>
          <a:prstGeom prst="rect">
            <a:avLst/>
          </a:prstGeom>
          <a:solidFill>
            <a:srgbClr val="1A6377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Halo, Dunia Web!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7369881" y="2370856"/>
            <a:ext cx="4005438" cy="1726387"/>
          </a:xfrm>
          <a:prstGeom prst="rect">
            <a:avLst/>
          </a:prstGeom>
          <a:solidFill>
            <a:srgbClr val="E6F0F2"/>
          </a:solidFill>
          <a:ln/>
        </p:spPr>
        <p:txBody>
          <a:bodyPr wrap="square" lIns="127000" tIns="127000" rIns="127000" bIns="12700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34E5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&lt;h1&gt;Halo, Dunia Web!&lt;/h1&gt;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34E5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&lt;p&gt;Belajar HTML, CSS,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34E5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JavaScript, dan AI.&lt;/p&gt;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7369881" y="4269882"/>
            <a:ext cx="1874886" cy="604236"/>
          </a:xfrm>
          <a:prstGeom prst="roundRect">
            <a:avLst>
              <a:gd name="adj" fmla="val 22700"/>
            </a:avLst>
          </a:prstGeom>
          <a:solidFill>
            <a:srgbClr val="F2A93B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2A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&lt;button&gt;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9457822" y="4269882"/>
            <a:ext cx="1917497" cy="604236"/>
          </a:xfrm>
          <a:prstGeom prst="roundRect">
            <a:avLst>
              <a:gd name="adj" fmla="val 22700"/>
            </a:avLst>
          </a:prstGeom>
          <a:solidFill>
            <a:srgbClr val="2E9E8F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CSS + JS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Peta 16 Pertemuan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Ringkasan materi dan bobot penilaian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486400" cy="475488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1673352"/>
            <a:ext cx="329184" cy="329184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1600200"/>
            <a:ext cx="4114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Pengantar Arsitektur Web dan HTTP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5257800" y="1600200"/>
            <a:ext cx="685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0%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167128"/>
            <a:ext cx="5486400" cy="475488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2240280"/>
            <a:ext cx="329184" cy="329184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097280" y="2167128"/>
            <a:ext cx="4114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HTML5 Semantik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257800" y="2167128"/>
            <a:ext cx="685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5%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2734056"/>
            <a:ext cx="5486400" cy="475488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" y="2807208"/>
            <a:ext cx="329184" cy="329184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097280" y="2734056"/>
            <a:ext cx="4114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Formulir dan Validasi HTML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5257800" y="2734056"/>
            <a:ext cx="685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5%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3300984"/>
            <a:ext cx="5486400" cy="475488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40080" y="3374136"/>
            <a:ext cx="329184" cy="329184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097280" y="3300984"/>
            <a:ext cx="4114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CSS Dasar dan Box Model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5257800" y="3300984"/>
            <a:ext cx="685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5%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548640" y="3867912"/>
            <a:ext cx="5486400" cy="475488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40080" y="3941064"/>
            <a:ext cx="329184" cy="329184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097280" y="3867912"/>
            <a:ext cx="4114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Layout Responsif (Flexbox/Grid)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5257800" y="3867912"/>
            <a:ext cx="685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10%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548640" y="4434840"/>
            <a:ext cx="5486400" cy="475488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40080" y="4507992"/>
            <a:ext cx="329184" cy="329184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6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97280" y="4434840"/>
            <a:ext cx="4114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JavaScript Dasar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5257800" y="4434840"/>
            <a:ext cx="685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5%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548640" y="5001768"/>
            <a:ext cx="5486400" cy="475488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40080" y="5074920"/>
            <a:ext cx="329184" cy="329184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7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1097280" y="5001768"/>
            <a:ext cx="4114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DOM Manipulation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5257800" y="5001768"/>
            <a:ext cx="685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10%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548640" y="5568696"/>
            <a:ext cx="5486400" cy="475488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40080" y="5641848"/>
            <a:ext cx="329184" cy="329184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8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1097280" y="5568696"/>
            <a:ext cx="4114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Ujian Tengah Semester (UTS)</a:t>
            </a:r>
            <a:endParaRPr lang="en-US" sz="1400" dirty="0"/>
          </a:p>
        </p:txBody>
      </p:sp>
      <p:sp>
        <p:nvSpPr>
          <p:cNvPr id="35" name="Text 33"/>
          <p:cNvSpPr txBox="1"/>
          <p:nvPr/>
        </p:nvSpPr>
        <p:spPr>
          <a:xfrm>
            <a:off x="5257800" y="5568696"/>
            <a:ext cx="685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20%</a:t>
            </a:r>
            <a:endParaRPr lang="en-US" sz="1400" dirty="0"/>
          </a:p>
        </p:txBody>
      </p:sp>
      <p:sp>
        <p:nvSpPr>
          <p:cNvPr id="36" name="Shape 34"/>
          <p:cNvSpPr/>
          <p:nvPr/>
        </p:nvSpPr>
        <p:spPr>
          <a:xfrm>
            <a:off x="6263640" y="1600200"/>
            <a:ext cx="5394960" cy="475488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6355080" y="1673352"/>
            <a:ext cx="329184" cy="329184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9</a:t>
            </a:r>
            <a:endParaRPr lang="en-US" sz="1200" dirty="0"/>
          </a:p>
        </p:txBody>
      </p:sp>
      <p:sp>
        <p:nvSpPr>
          <p:cNvPr id="38" name="Text 36"/>
          <p:cNvSpPr txBox="1"/>
          <p:nvPr/>
        </p:nvSpPr>
        <p:spPr>
          <a:xfrm>
            <a:off x="6812280" y="1600200"/>
            <a:ext cx="4023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Event Handling dan Fetch API</a:t>
            </a:r>
            <a:endParaRPr lang="en-US" sz="1400" dirty="0"/>
          </a:p>
        </p:txBody>
      </p:sp>
      <p:sp>
        <p:nvSpPr>
          <p:cNvPr id="39" name="Text 37"/>
          <p:cNvSpPr txBox="1"/>
          <p:nvPr/>
        </p:nvSpPr>
        <p:spPr>
          <a:xfrm>
            <a:off x="10881360" y="1600200"/>
            <a:ext cx="685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5%</a:t>
            </a:r>
            <a:endParaRPr lang="en-US" sz="1400" dirty="0"/>
          </a:p>
        </p:txBody>
      </p:sp>
      <p:sp>
        <p:nvSpPr>
          <p:cNvPr id="40" name="Shape 38"/>
          <p:cNvSpPr/>
          <p:nvPr/>
        </p:nvSpPr>
        <p:spPr>
          <a:xfrm>
            <a:off x="6263640" y="2167128"/>
            <a:ext cx="5394960" cy="475488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6355080" y="2240280"/>
            <a:ext cx="329184" cy="329184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10</a:t>
            </a:r>
            <a:endParaRPr lang="en-US" sz="1200" dirty="0"/>
          </a:p>
        </p:txBody>
      </p:sp>
      <p:sp>
        <p:nvSpPr>
          <p:cNvPr id="42" name="Text 40"/>
          <p:cNvSpPr txBox="1"/>
          <p:nvPr/>
        </p:nvSpPr>
        <p:spPr>
          <a:xfrm>
            <a:off x="6812280" y="2167128"/>
            <a:ext cx="4023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Integrasi AI dalam Web</a:t>
            </a:r>
            <a:endParaRPr lang="en-US" sz="1400" dirty="0"/>
          </a:p>
        </p:txBody>
      </p:sp>
      <p:sp>
        <p:nvSpPr>
          <p:cNvPr id="43" name="Text 41"/>
          <p:cNvSpPr txBox="1"/>
          <p:nvPr/>
        </p:nvSpPr>
        <p:spPr>
          <a:xfrm>
            <a:off x="10881360" y="2167128"/>
            <a:ext cx="685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10%</a:t>
            </a:r>
            <a:endParaRPr lang="en-US" sz="1400" dirty="0"/>
          </a:p>
        </p:txBody>
      </p:sp>
      <p:sp>
        <p:nvSpPr>
          <p:cNvPr id="44" name="Shape 42"/>
          <p:cNvSpPr/>
          <p:nvPr/>
        </p:nvSpPr>
        <p:spPr>
          <a:xfrm>
            <a:off x="6263640" y="2734056"/>
            <a:ext cx="5394960" cy="475488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6355080" y="2807208"/>
            <a:ext cx="329184" cy="329184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11</a:t>
            </a:r>
            <a:endParaRPr lang="en-US" sz="1200" dirty="0"/>
          </a:p>
        </p:txBody>
      </p:sp>
      <p:sp>
        <p:nvSpPr>
          <p:cNvPr id="46" name="Text 44"/>
          <p:cNvSpPr txBox="1"/>
          <p:nvPr/>
        </p:nvSpPr>
        <p:spPr>
          <a:xfrm>
            <a:off x="6812280" y="2734056"/>
            <a:ext cx="4023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Pengembangan Web Adaptif</a:t>
            </a:r>
            <a:endParaRPr lang="en-US" sz="1400" dirty="0"/>
          </a:p>
        </p:txBody>
      </p:sp>
      <p:sp>
        <p:nvSpPr>
          <p:cNvPr id="47" name="Text 45"/>
          <p:cNvSpPr txBox="1"/>
          <p:nvPr/>
        </p:nvSpPr>
        <p:spPr>
          <a:xfrm>
            <a:off x="10881360" y="2734056"/>
            <a:ext cx="685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5%</a:t>
            </a:r>
            <a:endParaRPr lang="en-US" sz="1400" dirty="0"/>
          </a:p>
        </p:txBody>
      </p:sp>
      <p:sp>
        <p:nvSpPr>
          <p:cNvPr id="48" name="Shape 46"/>
          <p:cNvSpPr/>
          <p:nvPr/>
        </p:nvSpPr>
        <p:spPr>
          <a:xfrm>
            <a:off x="6263640" y="3300984"/>
            <a:ext cx="5394960" cy="475488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6355080" y="3374136"/>
            <a:ext cx="329184" cy="329184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12</a:t>
            </a:r>
            <a:endParaRPr lang="en-US" sz="1200" dirty="0"/>
          </a:p>
        </p:txBody>
      </p:sp>
      <p:sp>
        <p:nvSpPr>
          <p:cNvPr id="50" name="Text 48"/>
          <p:cNvSpPr txBox="1"/>
          <p:nvPr/>
        </p:nvSpPr>
        <p:spPr>
          <a:xfrm>
            <a:off x="6812280" y="3300984"/>
            <a:ext cx="4023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Final Project 1: Perancangan</a:t>
            </a:r>
            <a:endParaRPr lang="en-US" sz="1400" dirty="0"/>
          </a:p>
        </p:txBody>
      </p:sp>
      <p:sp>
        <p:nvSpPr>
          <p:cNvPr id="51" name="Text 49"/>
          <p:cNvSpPr txBox="1"/>
          <p:nvPr/>
        </p:nvSpPr>
        <p:spPr>
          <a:xfrm>
            <a:off x="10881360" y="3300984"/>
            <a:ext cx="685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5%</a:t>
            </a:r>
            <a:endParaRPr lang="en-US" sz="1400" dirty="0"/>
          </a:p>
        </p:txBody>
      </p:sp>
      <p:sp>
        <p:nvSpPr>
          <p:cNvPr id="52" name="Shape 50"/>
          <p:cNvSpPr/>
          <p:nvPr/>
        </p:nvSpPr>
        <p:spPr>
          <a:xfrm>
            <a:off x="6263640" y="3867912"/>
            <a:ext cx="5394960" cy="475488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3" name="Text 51"/>
          <p:cNvSpPr txBox="1"/>
          <p:nvPr/>
        </p:nvSpPr>
        <p:spPr>
          <a:xfrm>
            <a:off x="6355080" y="3941064"/>
            <a:ext cx="329184" cy="329184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13</a:t>
            </a:r>
            <a:endParaRPr lang="en-US" sz="1200" dirty="0"/>
          </a:p>
        </p:txBody>
      </p:sp>
      <p:sp>
        <p:nvSpPr>
          <p:cNvPr id="54" name="Text 52"/>
          <p:cNvSpPr txBox="1"/>
          <p:nvPr/>
        </p:nvSpPr>
        <p:spPr>
          <a:xfrm>
            <a:off x="6812280" y="3867912"/>
            <a:ext cx="4023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Final Project 2: Implementasi</a:t>
            </a:r>
            <a:endParaRPr lang="en-US" sz="1400" dirty="0"/>
          </a:p>
        </p:txBody>
      </p:sp>
      <p:sp>
        <p:nvSpPr>
          <p:cNvPr id="55" name="Text 53"/>
          <p:cNvSpPr txBox="1"/>
          <p:nvPr/>
        </p:nvSpPr>
        <p:spPr>
          <a:xfrm>
            <a:off x="10881360" y="3867912"/>
            <a:ext cx="685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5%</a:t>
            </a:r>
            <a:endParaRPr lang="en-US" sz="1400" dirty="0"/>
          </a:p>
        </p:txBody>
      </p:sp>
      <p:sp>
        <p:nvSpPr>
          <p:cNvPr id="56" name="Shape 54"/>
          <p:cNvSpPr/>
          <p:nvPr/>
        </p:nvSpPr>
        <p:spPr>
          <a:xfrm>
            <a:off x="6263640" y="4434840"/>
            <a:ext cx="5394960" cy="475488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7" name="Text 55"/>
          <p:cNvSpPr txBox="1"/>
          <p:nvPr/>
        </p:nvSpPr>
        <p:spPr>
          <a:xfrm>
            <a:off x="6355080" y="4507992"/>
            <a:ext cx="329184" cy="329184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14</a:t>
            </a:r>
            <a:endParaRPr lang="en-US" sz="1200" dirty="0"/>
          </a:p>
        </p:txBody>
      </p:sp>
      <p:sp>
        <p:nvSpPr>
          <p:cNvPr id="58" name="Text 56"/>
          <p:cNvSpPr txBox="1"/>
          <p:nvPr/>
        </p:nvSpPr>
        <p:spPr>
          <a:xfrm>
            <a:off x="6812280" y="4434840"/>
            <a:ext cx="4023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Final Project 3: Pengujian</a:t>
            </a:r>
            <a:endParaRPr lang="en-US" sz="1400" dirty="0"/>
          </a:p>
        </p:txBody>
      </p:sp>
      <p:sp>
        <p:nvSpPr>
          <p:cNvPr id="59" name="Text 57"/>
          <p:cNvSpPr txBox="1"/>
          <p:nvPr/>
        </p:nvSpPr>
        <p:spPr>
          <a:xfrm>
            <a:off x="10881360" y="4434840"/>
            <a:ext cx="685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5%</a:t>
            </a:r>
            <a:endParaRPr lang="en-US" sz="1400" dirty="0"/>
          </a:p>
        </p:txBody>
      </p:sp>
      <p:sp>
        <p:nvSpPr>
          <p:cNvPr id="60" name="Shape 58"/>
          <p:cNvSpPr/>
          <p:nvPr/>
        </p:nvSpPr>
        <p:spPr>
          <a:xfrm>
            <a:off x="6263640" y="5001768"/>
            <a:ext cx="5394960" cy="475488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1" name="Text 59"/>
          <p:cNvSpPr txBox="1"/>
          <p:nvPr/>
        </p:nvSpPr>
        <p:spPr>
          <a:xfrm>
            <a:off x="6355080" y="5074920"/>
            <a:ext cx="329184" cy="329184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15</a:t>
            </a:r>
            <a:endParaRPr lang="en-US" sz="1200" dirty="0"/>
          </a:p>
        </p:txBody>
      </p:sp>
      <p:sp>
        <p:nvSpPr>
          <p:cNvPr id="62" name="Text 60"/>
          <p:cNvSpPr txBox="1"/>
          <p:nvPr/>
        </p:nvSpPr>
        <p:spPr>
          <a:xfrm>
            <a:off x="6812280" y="5001768"/>
            <a:ext cx="4023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Presentasi Proyek Akhir</a:t>
            </a:r>
            <a:endParaRPr lang="en-US" sz="1400" dirty="0"/>
          </a:p>
        </p:txBody>
      </p:sp>
      <p:sp>
        <p:nvSpPr>
          <p:cNvPr id="63" name="Text 61"/>
          <p:cNvSpPr txBox="1"/>
          <p:nvPr/>
        </p:nvSpPr>
        <p:spPr>
          <a:xfrm>
            <a:off x="10881360" y="5001768"/>
            <a:ext cx="685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0%</a:t>
            </a:r>
            <a:endParaRPr lang="en-US" sz="1400" dirty="0"/>
          </a:p>
        </p:txBody>
      </p:sp>
      <p:sp>
        <p:nvSpPr>
          <p:cNvPr id="64" name="Shape 62"/>
          <p:cNvSpPr/>
          <p:nvPr/>
        </p:nvSpPr>
        <p:spPr>
          <a:xfrm>
            <a:off x="6263640" y="5568696"/>
            <a:ext cx="5394960" cy="475488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5" name="Text 63"/>
          <p:cNvSpPr txBox="1"/>
          <p:nvPr/>
        </p:nvSpPr>
        <p:spPr>
          <a:xfrm>
            <a:off x="6355080" y="5641848"/>
            <a:ext cx="329184" cy="329184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16</a:t>
            </a:r>
            <a:endParaRPr lang="en-US" sz="1200" dirty="0"/>
          </a:p>
        </p:txBody>
      </p:sp>
      <p:sp>
        <p:nvSpPr>
          <p:cNvPr id="66" name="Text 64"/>
          <p:cNvSpPr txBox="1"/>
          <p:nvPr/>
        </p:nvSpPr>
        <p:spPr>
          <a:xfrm>
            <a:off x="6812280" y="5568696"/>
            <a:ext cx="4023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Ujian Akhir Semester (UAS)</a:t>
            </a:r>
            <a:endParaRPr lang="en-US" sz="1400" dirty="0"/>
          </a:p>
        </p:txBody>
      </p:sp>
      <p:sp>
        <p:nvSpPr>
          <p:cNvPr id="67" name="Text 65"/>
          <p:cNvSpPr txBox="1"/>
          <p:nvPr/>
        </p:nvSpPr>
        <p:spPr>
          <a:xfrm>
            <a:off x="10881360" y="5568696"/>
            <a:ext cx="685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5%</a:t>
            </a:r>
            <a:endParaRPr lang="en-US" sz="1400" dirty="0"/>
          </a:p>
        </p:txBody>
      </p:sp>
      <p:sp>
        <p:nvSpPr>
          <p:cNvPr id="68" name="Text 66"/>
          <p:cNvSpPr txBox="1"/>
          <p:nvPr/>
        </p:nvSpPr>
        <p:spPr>
          <a:xfrm>
            <a:off x="548640" y="6172200"/>
            <a:ext cx="11064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Bobot total penilaian 100% (UTS 20%)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822960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chemeClr val="accent2"/>
                </a:solidFill>
              </a:rPr>
              <a:t>PERTEMUAN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097280"/>
            <a:ext cx="5760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9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6060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Pengantar Arsitektur Web dan HTTP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SUB-CPMK-01  |  150 menit  |  Ceramah dan Diskusi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512064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Dosen: </a:t>
            </a:r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Nurhasan Nugroho, S.T., M.Kom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949440" y="822960"/>
            <a:ext cx="4709160" cy="5120640"/>
          </a:xfrm>
          <a:prstGeom prst="roundRect">
            <a:avLst>
              <a:gd name="adj" fmla="val 1942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0" y="109728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Tujuan Pembelajaran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7315200" y="1691640"/>
            <a:ext cx="40690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Menjelaskan arsitektur client-server pada aplikasi web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Mengidentifikasi peran browser, web server, dan basis data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Menganalisis alur request-response dan fungsi protokol HTTP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0" y="4572000"/>
            <a:ext cx="4069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Aktivitas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Menganalisis alur request-response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1  |  Pengantar Arsitektur Web dan HTTP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Konsep Inti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84708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60020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Client-Server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Browser (client) meminta sumber daya; server memproses dan mengirim balasan.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74320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303580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278892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Protokol HTTP/HTTPS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Aturan komunikasi web; HTTPS menambahkan enkripsi TLS.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393192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422452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371600" y="397764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Metode dan Status Code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GET, POST, PUT, DELETE; 200 OK, 404 Not Found, 500 Error.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512064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31520" y="541324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371600" y="516636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URL dan DNS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URL menunjuk sumber daya; DNS menerjemahkan domain menjadi IP.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766560" y="1554480"/>
            <a:ext cx="4892040" cy="4617720"/>
          </a:xfrm>
          <a:prstGeom prst="roundRect">
            <a:avLst>
              <a:gd name="adj" fmla="val 1584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95160" y="16916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Contoh Request dan Response HTTP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995160" y="2240280"/>
            <a:ext cx="448056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GET /index.html HTTP/1.1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Host: www.binabangsa.ac.id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Accept: text/html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HTTP/1.1 200 OK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Content-Type: text/html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Content-Length: 5120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1  |  Pengantar Arsitektur Web dan HTTP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Praktikum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6949440" cy="4434840"/>
          </a:xfrm>
          <a:prstGeom prst="roundRect">
            <a:avLst>
              <a:gd name="adj" fmla="val 1649"/>
            </a:avLst>
          </a:prstGeom>
          <a:solidFill>
            <a:srgbClr val="F7FAFB"/>
          </a:solidFill>
          <a:ln w="12700">
            <a:solidFill>
              <a:srgbClr val="C5D0D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641805"/>
            <a:ext cx="6949440" cy="399136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Alur Komunikasi Web (Client - Server)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757123" y="2750515"/>
            <a:ext cx="1320394" cy="1507846"/>
          </a:xfrm>
          <a:prstGeom prst="roundRect">
            <a:avLst>
              <a:gd name="adj" fmla="val 6925"/>
            </a:avLst>
          </a:prstGeom>
          <a:solidFill>
            <a:srgbClr val="1A6377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(Browser)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3397910" y="2750515"/>
            <a:ext cx="1320394" cy="1507846"/>
          </a:xfrm>
          <a:prstGeom prst="roundRect">
            <a:avLst>
              <a:gd name="adj" fmla="val 6925"/>
            </a:avLst>
          </a:prstGeom>
          <a:solidFill>
            <a:srgbClr val="134E5E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Server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(Apache/Nginx)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5969203" y="2750515"/>
            <a:ext cx="1320394" cy="1507846"/>
          </a:xfrm>
          <a:prstGeom prst="roundRect">
            <a:avLst>
              <a:gd name="adj" fmla="val 6925"/>
            </a:avLst>
          </a:prstGeom>
          <a:solidFill>
            <a:srgbClr val="2E9E8F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(MySQL)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2077517" y="3460090"/>
            <a:ext cx="1320394" cy="0"/>
          </a:xfrm>
          <a:prstGeom prst="line">
            <a:avLst/>
          </a:prstGeom>
          <a:noFill/>
          <a:ln w="31750">
            <a:solidFill>
              <a:srgbClr val="F2A93B"/>
            </a:solidFill>
            <a:prstDash val="solid"/>
            <a:tailEnd type="triangle"/>
          </a:ln>
        </p:spPr>
      </p:sp>
      <p:sp>
        <p:nvSpPr>
          <p:cNvPr id="10" name="Text 8"/>
          <p:cNvSpPr txBox="1"/>
          <p:nvPr/>
        </p:nvSpPr>
        <p:spPr>
          <a:xfrm>
            <a:off x="2077517" y="2839212"/>
            <a:ext cx="1320394" cy="532181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Request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/index.html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 flipH="1">
            <a:off x="2077517" y="3992270"/>
            <a:ext cx="1320394" cy="0"/>
          </a:xfrm>
          <a:prstGeom prst="line">
            <a:avLst/>
          </a:prstGeom>
          <a:noFill/>
          <a:ln w="31750">
            <a:solidFill>
              <a:srgbClr val="F2A93B"/>
            </a:solidFill>
            <a:prstDash val="solid"/>
            <a:tailEnd type="triangle"/>
          </a:ln>
        </p:spPr>
      </p:sp>
      <p:sp>
        <p:nvSpPr>
          <p:cNvPr id="12" name="Text 10"/>
          <p:cNvSpPr txBox="1"/>
          <p:nvPr/>
        </p:nvSpPr>
        <p:spPr>
          <a:xfrm>
            <a:off x="2077517" y="4080967"/>
            <a:ext cx="1320394" cy="532181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Response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 OK + HTML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718304" y="3460090"/>
            <a:ext cx="1250899" cy="0"/>
          </a:xfrm>
          <a:prstGeom prst="line">
            <a:avLst/>
          </a:prstGeom>
          <a:noFill/>
          <a:ln w="31750">
            <a:solidFill>
              <a:srgbClr val="F2A93B"/>
            </a:solidFill>
            <a:prstDash val="solid"/>
            <a:tailEnd type="triangle"/>
          </a:ln>
        </p:spPr>
      </p:sp>
      <p:sp>
        <p:nvSpPr>
          <p:cNvPr id="14" name="Text 12"/>
          <p:cNvSpPr txBox="1"/>
          <p:nvPr/>
        </p:nvSpPr>
        <p:spPr>
          <a:xfrm>
            <a:off x="4718304" y="2927909"/>
            <a:ext cx="1250899" cy="443484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Query SQL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 flipH="1">
            <a:off x="4718304" y="3992270"/>
            <a:ext cx="1250899" cy="0"/>
          </a:xfrm>
          <a:prstGeom prst="line">
            <a:avLst/>
          </a:prstGeom>
          <a:noFill/>
          <a:ln w="31750">
            <a:solidFill>
              <a:srgbClr val="F2A93B"/>
            </a:solidFill>
            <a:prstDash val="solid"/>
            <a:tailEnd type="triangle"/>
          </a:ln>
        </p:spPr>
      </p:sp>
      <p:sp>
        <p:nvSpPr>
          <p:cNvPr id="16" name="Text 14"/>
          <p:cNvSpPr txBox="1"/>
          <p:nvPr/>
        </p:nvSpPr>
        <p:spPr>
          <a:xfrm>
            <a:off x="4718304" y="4080967"/>
            <a:ext cx="1250899" cy="443484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Hasil data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1104595" y="5056632"/>
            <a:ext cx="5837530" cy="487832"/>
          </a:xfrm>
          <a:prstGeom prst="roundRect">
            <a:avLst>
              <a:gd name="adj" fmla="val 18744"/>
            </a:avLst>
          </a:prstGeom>
          <a:solidFill>
            <a:srgbClr val="FDF1D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A3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Status: 200 OK   |   404 Not Found   |   500 Server Error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016752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Ilustrasi tampilan aplikasi yang dipraktikkan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7818120" y="150876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Langkah Kerja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7818120" y="2148840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8366760" y="210312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Buka browser, tekan F12, lalu pilih tab Network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7818120" y="3172968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8366760" y="3127248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Muat situs kampus dan amati daftar request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7818120" y="4197096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8366760" y="4151376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Catat metode, status code, dan header salah satu request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7818120" y="5221224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4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8366760" y="5175504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Gambar alur request-response dari hasil pengamatan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1  |  Pengantar Arsitektur Web dan HTTP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Penilaian dan Penugasan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566160" cy="3657600"/>
          </a:xfrm>
          <a:prstGeom prst="roundRect">
            <a:avLst>
              <a:gd name="adj" fmla="val 2564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chemeClr val="accent2"/>
                </a:solidFill>
              </a:rPr>
              <a:t>BOBOT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19456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0%</a:t>
            </a:r>
            <a:endParaRPr lang="en-US" sz="6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474720"/>
            <a:ext cx="3017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Observasi</a:t>
            </a:r>
            <a:endParaRPr lang="en-US" sz="2000" dirty="0"/>
          </a:p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Kriteria: Ketepatan konsep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4389120" y="1645920"/>
            <a:ext cx="3749040" cy="365760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63440" y="182880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Penugasan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4663440" y="2423160"/>
            <a:ext cx="32461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Diagram alur request-response untuk situs pilihan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Tabel 5 status code beserta artinya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412480" y="1645920"/>
            <a:ext cx="3246120" cy="3657600"/>
          </a:xfrm>
          <a:prstGeom prst="roundRect">
            <a:avLst>
              <a:gd name="adj" fmla="val 28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41080" y="182880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Indikator Sangat Baik (4)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8641080" y="2606040"/>
            <a:ext cx="28346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Menjelaskan alur request-response secara komprehensif, peran tiap komponen, dan fungsi HTTP dengan sangat akurat.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532120"/>
            <a:ext cx="11109960" cy="502920"/>
          </a:xfrm>
          <a:prstGeom prst="roundRect">
            <a:avLst>
              <a:gd name="adj" fmla="val 18182"/>
            </a:avLst>
          </a:prstGeom>
          <a:solidFill>
            <a:srgbClr val="FDF1DC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3B00"/>
                </a:solidFill>
              </a:rPr>
              <a:t>Rubrik empat tingkat: Sangat Baik (4)  |  Baik (3)  |  Cukup (2)  |  Kurang (1)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822960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chemeClr val="accent2"/>
                </a:solidFill>
              </a:rPr>
              <a:t>PERTEMUAN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097280"/>
            <a:ext cx="5760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9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6060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HTML5 Semantik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SUB-CPMK-02  |  150 menit  |  Project Based Learning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512064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Dosen: </a:t>
            </a:r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Nurhasan Nugroho, S.T., M.Kom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949440" y="822960"/>
            <a:ext cx="4709160" cy="5120640"/>
          </a:xfrm>
          <a:prstGeom prst="roundRect">
            <a:avLst>
              <a:gd name="adj" fmla="val 1942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0" y="109728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Tujuan Pembelajaran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7315200" y="1691640"/>
            <a:ext cx="40690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Menyusun kerangka dokumen HTML5 yang valid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Menggunakan tag semantik sesuai fungsinya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Membangun halaman portal kampus yang aksesibel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0" y="4572000"/>
            <a:ext cx="4069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Aktivitas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Menyusun struktur halaman web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2  |  HTML5 Semantik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Konsep Inti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84708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60020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Struktur Dokumen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DOCTYPE, html, head, body, serta meta charset dan viewport.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74320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303580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278892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Tag Semantik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header, nav, main, article, section, aside, footer menggantikan div generik.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393192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422452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371600" y="397764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Teks dan Media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Heading h1-h6, p, ul/ol, a, dan img dengan atribut alt.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512064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31520" y="541324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371600" y="516636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Aksesibilitas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Satu h1 per halaman, urutan heading logis, dan teks alternatif gambar.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766560" y="1554480"/>
            <a:ext cx="4892040" cy="4617720"/>
          </a:xfrm>
          <a:prstGeom prst="roundRect">
            <a:avLst>
              <a:gd name="adj" fmla="val 1584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95160" y="16916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Kerangka Halaman Semantik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995160" y="2240280"/>
            <a:ext cx="448056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&lt;body&gt;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&lt;header&gt;&lt;h1&gt;Portal Kampus&lt;/h1&gt;&lt;/header&gt;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&lt;nav&gt;&lt;a href="#"&gt;Beranda&lt;/a&gt;&lt;/nav&gt;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&lt;main&gt;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&lt;article&gt;&lt;h2&gt;Berita&lt;/h2&gt;&lt;/article&gt;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&lt;aside&gt;Pengumuman&lt;/aside&gt;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&lt;/main&gt;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&lt;footer&gt;© 2024 UNIBA&lt;/footer&gt;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&lt;/body&gt;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2  |  HTML5 Semantik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Praktikum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6949440" cy="4434840"/>
          </a:xfrm>
          <a:prstGeom prst="roundRect">
            <a:avLst>
              <a:gd name="adj" fmla="val 1649"/>
            </a:avLst>
          </a:prstGeom>
          <a:solidFill>
            <a:srgbClr val="FFFFFF"/>
          </a:solidFill>
          <a:ln w="15875">
            <a:solidFill>
              <a:srgbClr val="9FB0B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66928" y="1527048"/>
            <a:ext cx="6912864" cy="310896"/>
          </a:xfrm>
          <a:prstGeom prst="rect">
            <a:avLst/>
          </a:prstGeom>
          <a:solidFill>
            <a:srgbClr val="DDE3E8"/>
          </a:solidFill>
          <a:ln w="12700">
            <a:solidFill>
              <a:srgbClr val="DDE3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618488"/>
            <a:ext cx="118872" cy="118872"/>
          </a:xfrm>
          <a:prstGeom prst="ellipse">
            <a:avLst/>
          </a:prstGeom>
          <a:solidFill>
            <a:srgbClr val="E5605A"/>
          </a:solidFill>
          <a:ln w="12700">
            <a:solidFill>
              <a:srgbClr val="E560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618488"/>
            <a:ext cx="118872" cy="118872"/>
          </a:xfrm>
          <a:prstGeom prst="ellipse">
            <a:avLst/>
          </a:prstGeom>
          <a:solidFill>
            <a:srgbClr val="F2B33B"/>
          </a:solidFill>
          <a:ln w="12700">
            <a:solidFill>
              <a:srgbClr val="F2B3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51560" y="1618488"/>
            <a:ext cx="118872" cy="118872"/>
          </a:xfrm>
          <a:prstGeom prst="ellipse">
            <a:avLst/>
          </a:prstGeom>
          <a:solidFill>
            <a:srgbClr val="5DBB63"/>
          </a:solidFill>
          <a:ln w="12700">
            <a:solidFill>
              <a:srgbClr val="5DBB6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371600" y="1572768"/>
            <a:ext cx="5852160" cy="219456"/>
          </a:xfrm>
          <a:prstGeom prst="roundRect">
            <a:avLst>
              <a:gd name="adj" fmla="val 41667"/>
            </a:avLst>
          </a:prstGeom>
          <a:solidFill>
            <a:srgbClr val="FFFFFF"/>
          </a:solidFill>
          <a:ln/>
        </p:spPr>
        <p:txBody>
          <a:bodyPr wrap="square" lIns="76200" tIns="76200" rIns="76200" bIns="7620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localhost/index.html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860268" y="2046519"/>
            <a:ext cx="6326185" cy="468539"/>
          </a:xfrm>
          <a:prstGeom prst="rect">
            <a:avLst/>
          </a:prstGeom>
          <a:solidFill>
            <a:srgbClr val="134E5E"/>
          </a:solidFill>
          <a:ln/>
        </p:spPr>
        <p:txBody>
          <a:bodyPr wrap="square" lIns="101600" tIns="101600" rIns="101600" bIns="10160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&lt;header&gt;  Portal Berita Kampus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860268" y="2593147"/>
            <a:ext cx="6326185" cy="312359"/>
          </a:xfrm>
          <a:prstGeom prst="rect">
            <a:avLst/>
          </a:prstGeom>
          <a:solidFill>
            <a:srgbClr val="2E9E8F"/>
          </a:solidFill>
          <a:ln/>
        </p:spPr>
        <p:txBody>
          <a:bodyPr wrap="square" lIns="101600" tIns="101600" rIns="101600" bIns="1016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&lt;nav&gt;   Beranda    Berita    Agenda    Kontak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860268" y="2983596"/>
            <a:ext cx="4441789" cy="2147468"/>
          </a:xfrm>
          <a:prstGeom prst="rect">
            <a:avLst/>
          </a:prstGeom>
          <a:solidFill>
            <a:srgbClr val="E6F0F2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994867" y="3022641"/>
            <a:ext cx="2018995" cy="23426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&lt;main&gt;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062167" y="3295955"/>
            <a:ext cx="1884396" cy="858987"/>
          </a:xfrm>
          <a:prstGeom prst="rect">
            <a:avLst/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&lt;article&gt;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Judul Berita Utama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3081162" y="3295955"/>
            <a:ext cx="2018995" cy="858987"/>
          </a:xfrm>
          <a:prstGeom prst="rect">
            <a:avLst/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&lt;section&gt;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 Kegiatan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062167" y="4233032"/>
            <a:ext cx="4037990" cy="780898"/>
          </a:xfrm>
          <a:prstGeom prst="rect">
            <a:avLst/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&lt;article&gt;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Berita Kedua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5436657" y="2983596"/>
            <a:ext cx="1749796" cy="2147468"/>
          </a:xfrm>
          <a:prstGeom prst="rect">
            <a:avLst/>
          </a:prstGeom>
          <a:solidFill>
            <a:srgbClr val="FDF1DC"/>
          </a:solidFill>
          <a:ln w="9525">
            <a:solidFill>
              <a:srgbClr val="F2A93B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&lt;aside&gt;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Pengumuman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860268" y="5209154"/>
            <a:ext cx="6326185" cy="468539"/>
          </a:xfrm>
          <a:prstGeom prst="rect">
            <a:avLst/>
          </a:prstGeom>
          <a:solidFill>
            <a:srgbClr val="3B4A54"/>
          </a:solidFill>
          <a:ln/>
        </p:spPr>
        <p:txBody>
          <a:bodyPr wrap="square" lIns="101600" tIns="101600" rIns="101600" bIns="1016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&lt;footer&gt;  © 2024 Universitas Bina Bangsa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6016752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Ilustrasi tampilan aplikasi yang dipraktikkan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7818120" y="150876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Langkah Kerja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7818120" y="2148840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366760" y="210312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Buat folder proyek dan berkas index.html di VS Code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7818120" y="3172968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8366760" y="3127248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Tulis kerangka HTML5 lengkap dengan meta viewport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818120" y="4197096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8366760" y="4151376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Susun header, nav, main, article, aside, dan footer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7818120" y="5221224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4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8366760" y="5175504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Periksa di browser dan validasi di validator.w3.org/nu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2  |  HTML5 Semantik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Penilaian dan Penugasan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566160" cy="3657600"/>
          </a:xfrm>
          <a:prstGeom prst="roundRect">
            <a:avLst>
              <a:gd name="adj" fmla="val 2564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chemeClr val="accent2"/>
                </a:solidFill>
              </a:rPr>
              <a:t>BOBOT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19456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5%</a:t>
            </a:r>
            <a:endParaRPr lang="en-US" sz="6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474720"/>
            <a:ext cx="3017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Unjuk Kerja</a:t>
            </a:r>
            <a:endParaRPr lang="en-US" sz="2000" dirty="0"/>
          </a:p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Kriteria: Kualitas struktur kode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4389120" y="1645920"/>
            <a:ext cx="3749040" cy="365760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63440" y="182880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Penugasan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4663440" y="2423160"/>
            <a:ext cx="32461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Halaman portal berita kampus dengan minimal 6 tag semantik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Tangkapan layar hasil validasi W3C tanpa error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412480" y="1645920"/>
            <a:ext cx="3246120" cy="3657600"/>
          </a:xfrm>
          <a:prstGeom prst="roundRect">
            <a:avLst>
              <a:gd name="adj" fmla="val 28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41080" y="182880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Indikator Sangat Baik (4)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8641080" y="2606040"/>
            <a:ext cx="28346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Seluruh tag semantik HTML5 digunakan tepat sesuai fungsi dengan struktur konten yang logis dan aksesibel.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532120"/>
            <a:ext cx="11109960" cy="502920"/>
          </a:xfrm>
          <a:prstGeom prst="roundRect">
            <a:avLst>
              <a:gd name="adj" fmla="val 18182"/>
            </a:avLst>
          </a:prstGeom>
          <a:solidFill>
            <a:srgbClr val="FDF1DC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3B00"/>
                </a:solidFill>
              </a:rPr>
              <a:t>Rubrik empat tingkat: Sangat Baik (4)  |  Baik (3)  |  Cukup (2)  |  Kurang (1)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822960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chemeClr val="accent2"/>
                </a:solidFill>
              </a:rPr>
              <a:t>PERTEMUAN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097280"/>
            <a:ext cx="5760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9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6060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Formulir dan Validasi HTML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SUB-CPMK-02  |  150 menit  |  Praktikum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512064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Dosen: </a:t>
            </a:r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Nurhasan Nugroho, S.T., M.Kom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949440" y="822960"/>
            <a:ext cx="4709160" cy="5120640"/>
          </a:xfrm>
          <a:prstGeom prst="roundRect">
            <a:avLst>
              <a:gd name="adj" fmla="val 1942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0" y="109728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Tujuan Pembelajaran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7315200" y="1691640"/>
            <a:ext cx="40690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Membuat formulir dengan elemen input yang sesuai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Menerapkan atribut validasi required, pattern, dan type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Mengaitkan label dan input agar aksesibel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0" y="4572000"/>
            <a:ext cx="4069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Aktivitas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Membuat form input data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3  |  Formulir dan Validasi HTML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Konsep Inti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84708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60020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Elemen Formulir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form, label, input, select, textarea, dan button.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74320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303580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278892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Tipe Input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text, email, tel, number, date, dan password.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393192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422452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371600" y="397764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Atribut Validasi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required, minlength, pattern, min, dan max.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512064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31520" y="541324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371600" y="516636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Aksesibilitas Form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label for=id, fieldset/legend, dan pesan galat yang jelas.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766560" y="1554480"/>
            <a:ext cx="4892040" cy="4617720"/>
          </a:xfrm>
          <a:prstGeom prst="roundRect">
            <a:avLst>
              <a:gd name="adj" fmla="val 1584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95160" y="16916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Formulir dengan Validasi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995160" y="2240280"/>
            <a:ext cx="448056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&lt;form action="daftar.php" method="post"&gt;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&lt;label for="email"&gt;Email&lt;/label&gt;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&lt;input type="email" id="email" required&gt;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&lt;label for="hp"&gt;No. HP&lt;/label&gt;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&lt;input type="tel" id="hp"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pattern="08[0-9]{8,11}" required&gt;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&lt;button type="submit"&gt;Daftar&lt;/button&gt;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&lt;/form&gt;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3  |  Formulir dan Validasi HTML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Praktikum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6949440" cy="4434840"/>
          </a:xfrm>
          <a:prstGeom prst="roundRect">
            <a:avLst>
              <a:gd name="adj" fmla="val 1649"/>
            </a:avLst>
          </a:prstGeom>
          <a:solidFill>
            <a:srgbClr val="FFFFFF"/>
          </a:solidFill>
          <a:ln w="15875">
            <a:solidFill>
              <a:srgbClr val="9FB0B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66928" y="1527048"/>
            <a:ext cx="6912864" cy="310896"/>
          </a:xfrm>
          <a:prstGeom prst="rect">
            <a:avLst/>
          </a:prstGeom>
          <a:solidFill>
            <a:srgbClr val="DDE3E8"/>
          </a:solidFill>
          <a:ln w="12700">
            <a:solidFill>
              <a:srgbClr val="DDE3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618488"/>
            <a:ext cx="118872" cy="118872"/>
          </a:xfrm>
          <a:prstGeom prst="ellipse">
            <a:avLst/>
          </a:prstGeom>
          <a:solidFill>
            <a:srgbClr val="E5605A"/>
          </a:solidFill>
          <a:ln w="12700">
            <a:solidFill>
              <a:srgbClr val="E560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618488"/>
            <a:ext cx="118872" cy="118872"/>
          </a:xfrm>
          <a:prstGeom prst="ellipse">
            <a:avLst/>
          </a:prstGeom>
          <a:solidFill>
            <a:srgbClr val="F2B33B"/>
          </a:solidFill>
          <a:ln w="12700">
            <a:solidFill>
              <a:srgbClr val="F2B3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51560" y="1618488"/>
            <a:ext cx="118872" cy="118872"/>
          </a:xfrm>
          <a:prstGeom prst="ellipse">
            <a:avLst/>
          </a:prstGeom>
          <a:solidFill>
            <a:srgbClr val="5DBB63"/>
          </a:solidFill>
          <a:ln w="12700">
            <a:solidFill>
              <a:srgbClr val="5DBB6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371600" y="1572768"/>
            <a:ext cx="5852160" cy="219456"/>
          </a:xfrm>
          <a:prstGeom prst="roundRect">
            <a:avLst>
              <a:gd name="adj" fmla="val 41667"/>
            </a:avLst>
          </a:prstGeom>
          <a:solidFill>
            <a:srgbClr val="FFFFFF"/>
          </a:solidFill>
          <a:ln/>
        </p:spPr>
        <p:txBody>
          <a:bodyPr wrap="square" lIns="76200" tIns="76200" rIns="76200" bIns="7620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localhost/daftar.html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1869765" y="2046519"/>
            <a:ext cx="4307190" cy="3670219"/>
          </a:xfrm>
          <a:prstGeom prst="roundRect">
            <a:avLst>
              <a:gd name="adj" fmla="val 1993"/>
            </a:avLst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1869765" y="2124608"/>
            <a:ext cx="4307190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 Registrasi Mahasiswa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2138964" y="2515057"/>
            <a:ext cx="3768791" cy="195224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Nama Lengkap *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2138964" y="2710282"/>
            <a:ext cx="3768791" cy="312359"/>
          </a:xfrm>
          <a:prstGeom prst="rect">
            <a:avLst/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76200" tIns="76200" rIns="76200" bIns="7620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Nurhasan Putra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2138964" y="3100730"/>
            <a:ext cx="3768791" cy="195224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 *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2138964" y="3295955"/>
            <a:ext cx="3768791" cy="312359"/>
          </a:xfrm>
          <a:prstGeom prst="rect">
            <a:avLst/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76200" tIns="76200" rIns="76200" bIns="7620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nama@binabangsa.ac.id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2138964" y="3686404"/>
            <a:ext cx="3768791" cy="195224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HP * (pattern 08xxxxxxxxxx)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2138964" y="3881628"/>
            <a:ext cx="3768791" cy="312359"/>
          </a:xfrm>
          <a:prstGeom prst="rect">
            <a:avLst/>
          </a:prstGeom>
          <a:solidFill>
            <a:srgbClr val="FDECEA"/>
          </a:solidFill>
          <a:ln w="9525">
            <a:solidFill>
              <a:srgbClr val="D95D39"/>
            </a:solidFill>
          </a:ln>
        </p:spPr>
        <p:txBody>
          <a:bodyPr wrap="square" lIns="76200" tIns="76200" rIns="76200" bIns="7620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12345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2138964" y="4213509"/>
            <a:ext cx="3768791" cy="195224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 salah: harus diawali 08 (10-13 digit)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2138964" y="4467301"/>
            <a:ext cx="3768791" cy="195224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Kata Sandi * (min. 8 karakter)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2138964" y="4662526"/>
            <a:ext cx="3768791" cy="312359"/>
          </a:xfrm>
          <a:prstGeom prst="rect">
            <a:avLst/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76200" tIns="76200" rIns="76200" bIns="7620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••••••••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2138964" y="5170109"/>
            <a:ext cx="3768791" cy="351404"/>
          </a:xfrm>
          <a:prstGeom prst="roundRect">
            <a:avLst>
              <a:gd name="adj" fmla="val 26021"/>
            </a:avLst>
          </a:prstGeom>
          <a:solidFill>
            <a:srgbClr val="1A6377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Daftar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548640" y="6016752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Ilustrasi tampilan aplikasi yang dipraktikkan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7818120" y="150876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Langkah Kerja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7818120" y="2148840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8366760" y="210312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Buat berkas daftar.html dengan elemen form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7818120" y="3172968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8366760" y="3127248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Tambahkan input nama, email, no. HP, dan kata sandi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7818120" y="4197096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8366760" y="4151376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Terapkan required, type, dan pattern pada tiap input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7818120" y="5221224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4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8366760" y="5175504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Uji dengan mengosongkan dan salah mengisi data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3  |  Formulir dan Validasi HTML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Penilaian dan Penugasan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566160" cy="3657600"/>
          </a:xfrm>
          <a:prstGeom prst="roundRect">
            <a:avLst>
              <a:gd name="adj" fmla="val 2564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chemeClr val="accent2"/>
                </a:solidFill>
              </a:rPr>
              <a:t>BOBOT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19456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5%</a:t>
            </a:r>
            <a:endParaRPr lang="en-US" sz="6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474720"/>
            <a:ext cx="3017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Unjuk Kerja</a:t>
            </a:r>
            <a:endParaRPr lang="en-US" sz="2000" dirty="0"/>
          </a:p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Kriteria: Validitas input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4389120" y="1645920"/>
            <a:ext cx="3749040" cy="365760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63440" y="182880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Penugasan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4663440" y="2423160"/>
            <a:ext cx="32461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Formulir registrasi mahasiswa minimal 6 field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Tabel uji validasi (input benar dan salah)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412480" y="1645920"/>
            <a:ext cx="3246120" cy="3657600"/>
          </a:xfrm>
          <a:prstGeom prst="roundRect">
            <a:avLst>
              <a:gd name="adj" fmla="val 28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41080" y="182880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Indikator Sangat Baik (4)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8641080" y="2606040"/>
            <a:ext cx="28346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Atribut validasi (required, pattern, type) diterapkan komprehensif sesuai standar aksesibilitas.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532120"/>
            <a:ext cx="11109960" cy="502920"/>
          </a:xfrm>
          <a:prstGeom prst="roundRect">
            <a:avLst>
              <a:gd name="adj" fmla="val 18182"/>
            </a:avLst>
          </a:prstGeom>
          <a:solidFill>
            <a:srgbClr val="FDF1DC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3B00"/>
                </a:solidFill>
              </a:rPr>
              <a:t>Rubrik empat tingkat: Sangat Baik (4)  |  Baik (3)  |  Cukup (2)  |  Kurang (1)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822960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chemeClr val="accent2"/>
                </a:solidFill>
              </a:rPr>
              <a:t>PERTEMUAN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097280"/>
            <a:ext cx="5760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9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6060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CSS Dasar dan Box Model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SUB-CPMK-03  |  150 menit  |  Praktikum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512064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Dosen: </a:t>
            </a:r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Nurhasan Nugroho, S.T., M.Kom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949440" y="822960"/>
            <a:ext cx="4709160" cy="5120640"/>
          </a:xfrm>
          <a:prstGeom prst="roundRect">
            <a:avLst>
              <a:gd name="adj" fmla="val 1942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0" y="109728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Tujuan Pembelajaran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7315200" y="1691640"/>
            <a:ext cx="40690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Menghubungkan CSS dengan dokumen HTML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Menggunakan selector, warna, dan tipografi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Menerapkan box model: content, padding, border, margin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0" y="4572000"/>
            <a:ext cx="4069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Aktivitas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Styling elemen web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4  |  CSS Dasar dan Box Model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Konsep Inti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84708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60020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Selector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Element, class, id, dan kombinasinya untuk memilih elemen.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74320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303580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278892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Warna dan Tipografi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color, background, font-family, font-size, dan line-height.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393192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422452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371600" y="397764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Box Model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Content, padding, border, margin; box-sizing: border-box.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512064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31520" y="541324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371600" y="516636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Spesifisitas dan Cascade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Bobot selector dan urutan menentukan aturan yang berlaku.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766560" y="1554480"/>
            <a:ext cx="4892040" cy="4617720"/>
          </a:xfrm>
          <a:prstGeom prst="roundRect">
            <a:avLst>
              <a:gd name="adj" fmla="val 1584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95160" y="16916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Kartu Materi dengan Box Model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995160" y="2240280"/>
            <a:ext cx="448056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.card {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box-sizing: border-box;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padding: 16px;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margin: 12px;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border: 2px solid #1a6377;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border-radius: 12px;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background: #ffffff;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4  |  CSS Dasar dan Box Model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Praktikum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6949440" cy="4434840"/>
          </a:xfrm>
          <a:prstGeom prst="roundRect">
            <a:avLst>
              <a:gd name="adj" fmla="val 1649"/>
            </a:avLst>
          </a:prstGeom>
          <a:solidFill>
            <a:srgbClr val="FFFFFF"/>
          </a:solidFill>
          <a:ln w="15875">
            <a:solidFill>
              <a:srgbClr val="9FB0B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66928" y="1527048"/>
            <a:ext cx="6912864" cy="310896"/>
          </a:xfrm>
          <a:prstGeom prst="rect">
            <a:avLst/>
          </a:prstGeom>
          <a:solidFill>
            <a:srgbClr val="DDE3E8"/>
          </a:solidFill>
          <a:ln w="12700">
            <a:solidFill>
              <a:srgbClr val="DDE3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618488"/>
            <a:ext cx="118872" cy="118872"/>
          </a:xfrm>
          <a:prstGeom prst="ellipse">
            <a:avLst/>
          </a:prstGeom>
          <a:solidFill>
            <a:srgbClr val="E5605A"/>
          </a:solidFill>
          <a:ln w="12700">
            <a:solidFill>
              <a:srgbClr val="E560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618488"/>
            <a:ext cx="118872" cy="118872"/>
          </a:xfrm>
          <a:prstGeom prst="ellipse">
            <a:avLst/>
          </a:prstGeom>
          <a:solidFill>
            <a:srgbClr val="F2B33B"/>
          </a:solidFill>
          <a:ln w="12700">
            <a:solidFill>
              <a:srgbClr val="F2B3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51560" y="1618488"/>
            <a:ext cx="118872" cy="118872"/>
          </a:xfrm>
          <a:prstGeom prst="ellipse">
            <a:avLst/>
          </a:prstGeom>
          <a:solidFill>
            <a:srgbClr val="5DBB63"/>
          </a:solidFill>
          <a:ln w="12700">
            <a:solidFill>
              <a:srgbClr val="5DBB6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371600" y="1572768"/>
            <a:ext cx="5852160" cy="219456"/>
          </a:xfrm>
          <a:prstGeom prst="roundRect">
            <a:avLst>
              <a:gd name="adj" fmla="val 41667"/>
            </a:avLst>
          </a:prstGeom>
          <a:solidFill>
            <a:srgbClr val="FFFFFF"/>
          </a:solidFill>
          <a:ln/>
        </p:spPr>
        <p:txBody>
          <a:bodyPr wrap="square" lIns="76200" tIns="76200" rIns="76200" bIns="7620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localhost/kartu.html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860268" y="2085564"/>
            <a:ext cx="3634191" cy="3514039"/>
          </a:xfrm>
          <a:prstGeom prst="rect">
            <a:avLst/>
          </a:prstGeom>
          <a:solidFill>
            <a:srgbClr val="FDF1DC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927567" y="2124608"/>
            <a:ext cx="1345997" cy="23426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5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margin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1196767" y="2436967"/>
            <a:ext cx="2961193" cy="2889321"/>
          </a:xfrm>
          <a:prstGeom prst="rect">
            <a:avLst/>
          </a:prstGeom>
          <a:solidFill>
            <a:srgbClr val="F9D58A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1264067" y="2476012"/>
            <a:ext cx="1345997" cy="23426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B43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border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1533266" y="2749326"/>
            <a:ext cx="2288195" cy="2264603"/>
          </a:xfrm>
          <a:prstGeom prst="rect">
            <a:avLst/>
          </a:prstGeom>
          <a:solidFill>
            <a:srgbClr val="C9E4DE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1600566" y="2788371"/>
            <a:ext cx="1345997" cy="23426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padding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1869765" y="3100730"/>
            <a:ext cx="1615196" cy="1561795"/>
          </a:xfrm>
          <a:prstGeom prst="rect">
            <a:avLst/>
          </a:prstGeom>
          <a:solidFill>
            <a:srgbClr val="1A6377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(teks kartu)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4763658" y="2163653"/>
            <a:ext cx="2422794" cy="1483705"/>
          </a:xfrm>
          <a:prstGeom prst="roundRect">
            <a:avLst>
              <a:gd name="adj" fmla="val 7396"/>
            </a:avLst>
          </a:prstGeom>
          <a:solidFill>
            <a:srgbClr val="FFFFFF"/>
          </a:solidFill>
          <a:ln w="9525">
            <a:solidFill>
              <a:srgbClr val="1A6377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Kartu Materi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border-radius: 12px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4763658" y="3881628"/>
            <a:ext cx="2422794" cy="1717975"/>
          </a:xfrm>
          <a:prstGeom prst="rect">
            <a:avLst/>
          </a:prstGeom>
          <a:solidFill>
            <a:srgbClr val="1E2B33"/>
          </a:solidFill>
          <a:ln/>
        </p:spPr>
        <p:txBody>
          <a:bodyPr wrap="square" lIns="101600" tIns="101600" rIns="101600" bIns="10160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E6F0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.card {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E6F0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padding: 16px;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E6F0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margin: 12px;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E6F0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border: 2px solid;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E6F0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6016752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Ilustrasi tampilan aplikasi yang dipraktikkan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7818120" y="150876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Langkah Kerja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7818120" y="2148840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366760" y="210312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Hubungkan style.css lewat tag link di head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7818120" y="3172968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8366760" y="3127248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Buat class .card untuk kartu materi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818120" y="4197096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8366760" y="4151376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Atur padding, margin, border, lalu amati di DevTools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7818120" y="5221224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4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8366760" y="5175504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Rapikan tipografi dan palet warna halaman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4  |  CSS Dasar dan Box Model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Penilaian dan Penugasan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566160" cy="3657600"/>
          </a:xfrm>
          <a:prstGeom prst="roundRect">
            <a:avLst>
              <a:gd name="adj" fmla="val 2564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chemeClr val="accent2"/>
                </a:solidFill>
              </a:rPr>
              <a:t>BOBOT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19456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5%</a:t>
            </a:r>
            <a:endParaRPr lang="en-US" sz="6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474720"/>
            <a:ext cx="3017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Unjuk Kerja</a:t>
            </a:r>
            <a:endParaRPr lang="en-US" sz="2000" dirty="0"/>
          </a:p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Kriteria: Kerapian desain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4389120" y="1645920"/>
            <a:ext cx="3749040" cy="365760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63440" y="182880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Penugasan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4663440" y="2423160"/>
            <a:ext cx="32461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Styling halaman pertemuan 2 dengan palet warna konsisten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Tangkapan layar inspeksi box model di DevTools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412480" y="1645920"/>
            <a:ext cx="3246120" cy="3657600"/>
          </a:xfrm>
          <a:prstGeom prst="roundRect">
            <a:avLst>
              <a:gd name="adj" fmla="val 28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41080" y="182880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Indikator Sangat Baik (4)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8641080" y="2606040"/>
            <a:ext cx="28346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Desain rapi dan konsisten dengan penerapan box model, selector, dan tipografi yang tepat.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532120"/>
            <a:ext cx="11109960" cy="502920"/>
          </a:xfrm>
          <a:prstGeom prst="roundRect">
            <a:avLst>
              <a:gd name="adj" fmla="val 18182"/>
            </a:avLst>
          </a:prstGeom>
          <a:solidFill>
            <a:srgbClr val="FDF1DC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3B00"/>
                </a:solidFill>
              </a:rPr>
              <a:t>Rubrik empat tingkat: Sangat Baik (4)  |  Baik (3)  |  Cukup (2)  |  Kurang (1)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822960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chemeClr val="accent2"/>
                </a:solidFill>
              </a:rPr>
              <a:t>PERTEMUAN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097280"/>
            <a:ext cx="5760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9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6060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Layout Responsif (Flexbox/Grid)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SUB-CPMK-03  |  150 menit  |  Praktikum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512064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Dosen: </a:t>
            </a:r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Nurhasan Nugroho, S.T., M.Kom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949440" y="822960"/>
            <a:ext cx="4709160" cy="5120640"/>
          </a:xfrm>
          <a:prstGeom prst="roundRect">
            <a:avLst>
              <a:gd name="adj" fmla="val 1942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0" y="109728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Tujuan Pembelajaran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7315200" y="1691640"/>
            <a:ext cx="40690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Menjelaskan pendekatan mobile-first dan media query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Membangun layout satu dimensi dengan Flexbox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Membangun layout dua dimensi dengan CSS Grid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0" y="4572000"/>
            <a:ext cx="4069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Aktivitas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Implementasi layout adaptif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5  |  Layout Responsif (Flexbox/Grid)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Konsep Inti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84708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60020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Viewport dan Media Query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Meta viewport dan breakpoint menyesuaikan layout dengan layar.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74320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303580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278892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Flexbox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display:flex, justify-content, align-items, dan flex-wrap.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393192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422452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371600" y="397764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CSS Grid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grid-template-columns, gap, dan auto-fit untuk kisi dua dimensi.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512064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31520" y="541324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371600" y="516636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Satuan Relatif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%, rem, vw, dan fr agar elemen luwes di semua perangkat.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766560" y="1554480"/>
            <a:ext cx="4892040" cy="4617720"/>
          </a:xfrm>
          <a:prstGeom prst="roundRect">
            <a:avLst>
              <a:gd name="adj" fmla="val 1584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95160" y="16916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Grid Responsif dan Media Query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995160" y="2240280"/>
            <a:ext cx="448056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.grid {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display: grid;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grid-template-columns: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repeat(auto-fit, minmax(220px, 1fr));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gap: 16px;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@media (max-width: 600px) {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.nav { flex-direction: column; }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5  |  Layout Responsif (Flexbox/Grid)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Praktikum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6949440" cy="4434840"/>
          </a:xfrm>
          <a:prstGeom prst="roundRect">
            <a:avLst>
              <a:gd name="adj" fmla="val 1649"/>
            </a:avLst>
          </a:prstGeom>
          <a:solidFill>
            <a:srgbClr val="FFFFFF"/>
          </a:solidFill>
          <a:ln w="15875">
            <a:solidFill>
              <a:srgbClr val="9FB0B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66928" y="1527048"/>
            <a:ext cx="6912864" cy="310896"/>
          </a:xfrm>
          <a:prstGeom prst="rect">
            <a:avLst/>
          </a:prstGeom>
          <a:solidFill>
            <a:srgbClr val="DDE3E8"/>
          </a:solidFill>
          <a:ln w="12700">
            <a:solidFill>
              <a:srgbClr val="DDE3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618488"/>
            <a:ext cx="118872" cy="118872"/>
          </a:xfrm>
          <a:prstGeom prst="ellipse">
            <a:avLst/>
          </a:prstGeom>
          <a:solidFill>
            <a:srgbClr val="E5605A"/>
          </a:solidFill>
          <a:ln w="12700">
            <a:solidFill>
              <a:srgbClr val="E560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618488"/>
            <a:ext cx="118872" cy="118872"/>
          </a:xfrm>
          <a:prstGeom prst="ellipse">
            <a:avLst/>
          </a:prstGeom>
          <a:solidFill>
            <a:srgbClr val="F2B33B"/>
          </a:solidFill>
          <a:ln w="12700">
            <a:solidFill>
              <a:srgbClr val="F2B3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51560" y="1618488"/>
            <a:ext cx="118872" cy="118872"/>
          </a:xfrm>
          <a:prstGeom prst="ellipse">
            <a:avLst/>
          </a:prstGeom>
          <a:solidFill>
            <a:srgbClr val="5DBB63"/>
          </a:solidFill>
          <a:ln w="12700">
            <a:solidFill>
              <a:srgbClr val="5DBB6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371600" y="1572768"/>
            <a:ext cx="5852160" cy="219456"/>
          </a:xfrm>
          <a:prstGeom prst="roundRect">
            <a:avLst>
              <a:gd name="adj" fmla="val 41667"/>
            </a:avLst>
          </a:prstGeom>
          <a:solidFill>
            <a:srgbClr val="FFFFFF"/>
          </a:solidFill>
          <a:ln/>
        </p:spPr>
        <p:txBody>
          <a:bodyPr wrap="square" lIns="76200" tIns="76200" rIns="76200" bIns="7620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localhost/prodi.html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792968" y="1968429"/>
            <a:ext cx="3364992" cy="23426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Desktop (≥ 1024px): 3 kolom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92968" y="2241743"/>
            <a:ext cx="3903391" cy="1483705"/>
          </a:xfrm>
          <a:prstGeom prst="rect">
            <a:avLst/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860268" y="2280788"/>
            <a:ext cx="3768791" cy="234269"/>
          </a:xfrm>
          <a:prstGeom prst="rect">
            <a:avLst/>
          </a:prstGeom>
          <a:solidFill>
            <a:srgbClr val="134E5E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Navbar (flex)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860268" y="2593147"/>
            <a:ext cx="1184477" cy="1054212"/>
          </a:xfrm>
          <a:prstGeom prst="rect">
            <a:avLst/>
          </a:prstGeom>
          <a:solidFill>
            <a:srgbClr val="C9E4DE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Kartu 1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2152424" y="2593147"/>
            <a:ext cx="1184477" cy="1054212"/>
          </a:xfrm>
          <a:prstGeom prst="rect">
            <a:avLst/>
          </a:prstGeom>
          <a:solidFill>
            <a:srgbClr val="C9E4DE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Kartu 2</a:t>
            </a:r>
            <a:endParaRPr lang="en-US" sz="1000" dirty="0"/>
          </a:p>
        </p:txBody>
      </p:sp>
      <p:sp>
        <p:nvSpPr>
          <p:cNvPr id="15" name="Text 13"/>
          <p:cNvSpPr txBox="1"/>
          <p:nvPr/>
        </p:nvSpPr>
        <p:spPr>
          <a:xfrm>
            <a:off x="3444581" y="2593147"/>
            <a:ext cx="1184477" cy="1054212"/>
          </a:xfrm>
          <a:prstGeom prst="rect">
            <a:avLst/>
          </a:prstGeom>
          <a:solidFill>
            <a:srgbClr val="C9E4DE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Kartu 3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4965558" y="1968429"/>
            <a:ext cx="2288195" cy="23426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Tablet: 2 kolom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4965558" y="2241743"/>
            <a:ext cx="2288195" cy="1483705"/>
          </a:xfrm>
          <a:prstGeom prst="rect">
            <a:avLst/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5032858" y="2280788"/>
            <a:ext cx="2153595" cy="234269"/>
          </a:xfrm>
          <a:prstGeom prst="rect">
            <a:avLst/>
          </a:prstGeom>
          <a:solidFill>
            <a:srgbClr val="134E5E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Navbar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5032858" y="2593147"/>
            <a:ext cx="1043148" cy="468539"/>
          </a:xfrm>
          <a:prstGeom prst="rect">
            <a:avLst/>
          </a:prstGeom>
          <a:solidFill>
            <a:srgbClr val="C9E4DE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Kartu 1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6143305" y="2593147"/>
            <a:ext cx="1043148" cy="468539"/>
          </a:xfrm>
          <a:prstGeom prst="rect">
            <a:avLst/>
          </a:prstGeom>
          <a:solidFill>
            <a:srgbClr val="C9E4DE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Kartu 2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5032858" y="3139775"/>
            <a:ext cx="1043148" cy="468539"/>
          </a:xfrm>
          <a:prstGeom prst="rect">
            <a:avLst/>
          </a:prstGeom>
          <a:solidFill>
            <a:srgbClr val="C9E4DE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Kartu 3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6143305" y="3139775"/>
            <a:ext cx="1043148" cy="468539"/>
          </a:xfrm>
          <a:prstGeom prst="rect">
            <a:avLst/>
          </a:prstGeom>
          <a:solidFill>
            <a:srgbClr val="C9E4DE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Kartu 4</a:t>
            </a:r>
            <a:endParaRPr lang="en-US" sz="1000" dirty="0"/>
          </a:p>
        </p:txBody>
      </p:sp>
      <p:sp>
        <p:nvSpPr>
          <p:cNvPr id="23" name="Text 21"/>
          <p:cNvSpPr txBox="1"/>
          <p:nvPr/>
        </p:nvSpPr>
        <p:spPr>
          <a:xfrm>
            <a:off x="792968" y="3803538"/>
            <a:ext cx="1480596" cy="23426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Mobile: 1 kolom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792968" y="4076852"/>
            <a:ext cx="1345997" cy="1639885"/>
          </a:xfrm>
          <a:prstGeom prst="rect">
            <a:avLst/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860268" y="4115897"/>
            <a:ext cx="1211397" cy="195224"/>
          </a:xfrm>
          <a:prstGeom prst="rect">
            <a:avLst/>
          </a:prstGeom>
          <a:solidFill>
            <a:srgbClr val="134E5E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</a:t>
            </a:r>
            <a:endParaRPr lang="en-US" sz="1000" dirty="0"/>
          </a:p>
        </p:txBody>
      </p:sp>
      <p:sp>
        <p:nvSpPr>
          <p:cNvPr id="26" name="Text 24"/>
          <p:cNvSpPr txBox="1"/>
          <p:nvPr/>
        </p:nvSpPr>
        <p:spPr>
          <a:xfrm>
            <a:off x="860268" y="4389211"/>
            <a:ext cx="1211397" cy="351404"/>
          </a:xfrm>
          <a:prstGeom prst="rect">
            <a:avLst/>
          </a:prstGeom>
          <a:solidFill>
            <a:srgbClr val="C9E4DE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Kartu 1</a:t>
            </a:r>
            <a:endParaRPr lang="en-US" sz="1000" dirty="0"/>
          </a:p>
        </p:txBody>
      </p:sp>
      <p:sp>
        <p:nvSpPr>
          <p:cNvPr id="27" name="Text 25"/>
          <p:cNvSpPr txBox="1"/>
          <p:nvPr/>
        </p:nvSpPr>
        <p:spPr>
          <a:xfrm>
            <a:off x="860268" y="4818705"/>
            <a:ext cx="1211397" cy="351404"/>
          </a:xfrm>
          <a:prstGeom prst="rect">
            <a:avLst/>
          </a:prstGeom>
          <a:solidFill>
            <a:srgbClr val="C9E4DE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Kartu 2</a:t>
            </a:r>
            <a:endParaRPr lang="en-US" sz="1000" dirty="0"/>
          </a:p>
        </p:txBody>
      </p:sp>
      <p:sp>
        <p:nvSpPr>
          <p:cNvPr id="28" name="Text 26"/>
          <p:cNvSpPr txBox="1"/>
          <p:nvPr/>
        </p:nvSpPr>
        <p:spPr>
          <a:xfrm>
            <a:off x="860268" y="5248199"/>
            <a:ext cx="1211397" cy="351404"/>
          </a:xfrm>
          <a:prstGeom prst="rect">
            <a:avLst/>
          </a:prstGeom>
          <a:solidFill>
            <a:srgbClr val="C9E4DE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Kartu 3</a:t>
            </a:r>
            <a:endParaRPr lang="en-US" sz="1000" dirty="0"/>
          </a:p>
        </p:txBody>
      </p:sp>
      <p:sp>
        <p:nvSpPr>
          <p:cNvPr id="29" name="Text 27"/>
          <p:cNvSpPr txBox="1"/>
          <p:nvPr/>
        </p:nvSpPr>
        <p:spPr>
          <a:xfrm>
            <a:off x="2475464" y="4076852"/>
            <a:ext cx="4778289" cy="1639885"/>
          </a:xfrm>
          <a:prstGeom prst="rect">
            <a:avLst/>
          </a:prstGeom>
          <a:solidFill>
            <a:srgbClr val="1E2B33"/>
          </a:solidFill>
          <a:ln/>
        </p:spPr>
        <p:txBody>
          <a:bodyPr wrap="square" lIns="101600" tIns="101600" rIns="101600" bIns="10160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E6F0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.layout {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E6F0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display: grid;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E6F0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grid-template-columns: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E6F0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repeat(auto-fit, minmax(220px, 1fr));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E6F0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gap: 16px;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E6F0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548640" y="6016752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Ilustrasi tampilan aplikasi yang dipraktikkan</a:t>
            </a:r>
            <a:endParaRPr lang="en-US" sz="1100" dirty="0"/>
          </a:p>
        </p:txBody>
      </p:sp>
      <p:sp>
        <p:nvSpPr>
          <p:cNvPr id="31" name="Text 29"/>
          <p:cNvSpPr txBox="1"/>
          <p:nvPr/>
        </p:nvSpPr>
        <p:spPr>
          <a:xfrm>
            <a:off x="7818120" y="150876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Langkah Kerja</a:t>
            </a:r>
            <a:endParaRPr lang="en-US" sz="2000" dirty="0"/>
          </a:p>
        </p:txBody>
      </p:sp>
      <p:sp>
        <p:nvSpPr>
          <p:cNvPr id="32" name="Text 30"/>
          <p:cNvSpPr txBox="1"/>
          <p:nvPr/>
        </p:nvSpPr>
        <p:spPr>
          <a:xfrm>
            <a:off x="7818120" y="2148840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8366760" y="210312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Tambahkan meta viewport pada halaman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7818120" y="3172968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35" name="Text 33"/>
          <p:cNvSpPr txBox="1"/>
          <p:nvPr/>
        </p:nvSpPr>
        <p:spPr>
          <a:xfrm>
            <a:off x="8366760" y="3127248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Buat navigasi dengan Flexbox</a:t>
            </a:r>
            <a:endParaRPr lang="en-US" sz="1400" dirty="0"/>
          </a:p>
        </p:txBody>
      </p:sp>
      <p:sp>
        <p:nvSpPr>
          <p:cNvPr id="36" name="Text 34"/>
          <p:cNvSpPr txBox="1"/>
          <p:nvPr/>
        </p:nvSpPr>
        <p:spPr>
          <a:xfrm>
            <a:off x="7818120" y="4197096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37" name="Text 35"/>
          <p:cNvSpPr txBox="1"/>
          <p:nvPr/>
        </p:nvSpPr>
        <p:spPr>
          <a:xfrm>
            <a:off x="8366760" y="4151376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Susun kartu materi dengan CSS Grid auto-fit</a:t>
            </a:r>
            <a:endParaRPr lang="en-US" sz="1400" dirty="0"/>
          </a:p>
        </p:txBody>
      </p:sp>
      <p:sp>
        <p:nvSpPr>
          <p:cNvPr id="38" name="Text 36"/>
          <p:cNvSpPr txBox="1"/>
          <p:nvPr/>
        </p:nvSpPr>
        <p:spPr>
          <a:xfrm>
            <a:off x="7818120" y="5221224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4</a:t>
            </a:r>
            <a:endParaRPr lang="en-US" sz="1400" dirty="0"/>
          </a:p>
        </p:txBody>
      </p:sp>
      <p:sp>
        <p:nvSpPr>
          <p:cNvPr id="39" name="Text 37"/>
          <p:cNvSpPr txBox="1"/>
          <p:nvPr/>
        </p:nvSpPr>
        <p:spPr>
          <a:xfrm>
            <a:off x="8366760" y="5175504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Uji di mode perangkat DevTools: mobile, tablet, desktop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5  |  Layout Responsif (Flexbox/Grid)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Penilaian dan Penugasan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566160" cy="3657600"/>
          </a:xfrm>
          <a:prstGeom prst="roundRect">
            <a:avLst>
              <a:gd name="adj" fmla="val 2564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chemeClr val="accent2"/>
                </a:solidFill>
              </a:rPr>
              <a:t>BOBOT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19456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10%</a:t>
            </a:r>
            <a:endParaRPr lang="en-US" sz="6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474720"/>
            <a:ext cx="3017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Unjuk Kerja</a:t>
            </a:r>
            <a:endParaRPr lang="en-US" sz="2000" dirty="0"/>
          </a:p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Kriteria: Responsivitas tampilan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4389120" y="1645920"/>
            <a:ext cx="3749040" cy="365760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63440" y="182880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Penugasan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4663440" y="2423160"/>
            <a:ext cx="32461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Landing page responsif untuk program studi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Bukti uji pada tiga ukuran layar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412480" y="1645920"/>
            <a:ext cx="3246120" cy="3657600"/>
          </a:xfrm>
          <a:prstGeom prst="roundRect">
            <a:avLst>
              <a:gd name="adj" fmla="val 28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41080" y="182880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Indikator Sangat Baik (4)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8641080" y="2606040"/>
            <a:ext cx="28346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Layout beradaptasi sempurna pada mobile, tablet, dan desktop tanpa elemen tumpang tindih.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532120"/>
            <a:ext cx="11109960" cy="502920"/>
          </a:xfrm>
          <a:prstGeom prst="roundRect">
            <a:avLst>
              <a:gd name="adj" fmla="val 18182"/>
            </a:avLst>
          </a:prstGeom>
          <a:solidFill>
            <a:srgbClr val="FDF1DC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3B00"/>
                </a:solidFill>
              </a:rPr>
              <a:t>Rubrik empat tingkat: Sangat Baik (4)  |  Baik (3)  |  Cukup (2)  |  Kurang (1)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822960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chemeClr val="accent2"/>
                </a:solidFill>
              </a:rPr>
              <a:t>PERTEMUAN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097280"/>
            <a:ext cx="5760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9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6060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JavaScript Dasar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SUB-CPMK-04  |  150 menit  |  Praktikum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512064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Dosen: </a:t>
            </a:r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Nurhasan Nugroho, S.T., M.Kom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949440" y="822960"/>
            <a:ext cx="4709160" cy="5120640"/>
          </a:xfrm>
          <a:prstGeom prst="roundRect">
            <a:avLst>
              <a:gd name="adj" fmla="val 1942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0" y="109728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Tujuan Pembelajaran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7315200" y="1691640"/>
            <a:ext cx="40690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Mendeklarasikan variabel dan tipe data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Menggunakan percabangan, perulangan, dan fungsi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Menyusun logika sederhana untuk menghitung nilai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0" y="4572000"/>
            <a:ext cx="4069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Aktivitas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Coding logika dasar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6  |  JavaScript Dasar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Konsep Inti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84708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60020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Variabel dan Tipe Data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let, const, string, number, boolean, array, dan object.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74320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303580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278892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Operator dan Percabangan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Aritmetika, perbandingan, if...else, dan switch.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393192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422452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371600" y="397764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Perulangan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for, while, serta forEach dan map pada array.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512064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31520" y="541324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371600" y="516636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Fungsi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Deklarasi, parameter, nilai kembali, dan arrow function.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766560" y="1554480"/>
            <a:ext cx="4892040" cy="4617720"/>
          </a:xfrm>
          <a:prstGeom prst="roundRect">
            <a:avLst>
              <a:gd name="adj" fmla="val 1584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95160" y="16916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Menghitung Rata-rata Nilai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995160" y="2240280"/>
            <a:ext cx="448056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const nilai = [85, 78, 90];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let total = 0;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 (const n of nilai) {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total += n;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const rata = total / nilai.length;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console.log(rata.toFixed(2)); // 84.33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6  |  JavaScript Dasar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Praktikum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6949440" cy="4434840"/>
          </a:xfrm>
          <a:prstGeom prst="roundRect">
            <a:avLst>
              <a:gd name="adj" fmla="val 1649"/>
            </a:avLst>
          </a:prstGeom>
          <a:solidFill>
            <a:srgbClr val="FFFFFF"/>
          </a:solidFill>
          <a:ln w="15875">
            <a:solidFill>
              <a:srgbClr val="9FB0B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66928" y="1527048"/>
            <a:ext cx="6912864" cy="310896"/>
          </a:xfrm>
          <a:prstGeom prst="rect">
            <a:avLst/>
          </a:prstGeom>
          <a:solidFill>
            <a:srgbClr val="DDE3E8"/>
          </a:solidFill>
          <a:ln w="12700">
            <a:solidFill>
              <a:srgbClr val="DDE3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618488"/>
            <a:ext cx="118872" cy="118872"/>
          </a:xfrm>
          <a:prstGeom prst="ellipse">
            <a:avLst/>
          </a:prstGeom>
          <a:solidFill>
            <a:srgbClr val="E5605A"/>
          </a:solidFill>
          <a:ln w="12700">
            <a:solidFill>
              <a:srgbClr val="E560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618488"/>
            <a:ext cx="118872" cy="118872"/>
          </a:xfrm>
          <a:prstGeom prst="ellipse">
            <a:avLst/>
          </a:prstGeom>
          <a:solidFill>
            <a:srgbClr val="F2B33B"/>
          </a:solidFill>
          <a:ln w="12700">
            <a:solidFill>
              <a:srgbClr val="F2B3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51560" y="1618488"/>
            <a:ext cx="118872" cy="118872"/>
          </a:xfrm>
          <a:prstGeom prst="ellipse">
            <a:avLst/>
          </a:prstGeom>
          <a:solidFill>
            <a:srgbClr val="5DBB63"/>
          </a:solidFill>
          <a:ln w="12700">
            <a:solidFill>
              <a:srgbClr val="5DBB6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371600" y="1572768"/>
            <a:ext cx="5852160" cy="219456"/>
          </a:xfrm>
          <a:prstGeom prst="roundRect">
            <a:avLst>
              <a:gd name="adj" fmla="val 41667"/>
            </a:avLst>
          </a:prstGeom>
          <a:solidFill>
            <a:srgbClr val="FFFFFF"/>
          </a:solidFill>
          <a:ln/>
        </p:spPr>
        <p:txBody>
          <a:bodyPr wrap="square" lIns="76200" tIns="76200" rIns="76200" bIns="7620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localhost/kalkulator.html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1600566" y="2046519"/>
            <a:ext cx="4845588" cy="3670219"/>
          </a:xfrm>
          <a:prstGeom prst="roundRect">
            <a:avLst>
              <a:gd name="adj" fmla="val 1495"/>
            </a:avLst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1600566" y="2124608"/>
            <a:ext cx="4845588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Kalkulator Nilai Mahasiswa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2004365" y="2554102"/>
            <a:ext cx="1682496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Nilai Tugas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3888760" y="2554102"/>
            <a:ext cx="2153595" cy="312359"/>
          </a:xfrm>
          <a:prstGeom prst="rect">
            <a:avLst/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76200" tIns="76200" rIns="76200" bIns="762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85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004365" y="2983596"/>
            <a:ext cx="1682496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Nilai UTS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3888760" y="2983596"/>
            <a:ext cx="2153595" cy="312359"/>
          </a:xfrm>
          <a:prstGeom prst="rect">
            <a:avLst/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76200" tIns="76200" rIns="76200" bIns="762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2004365" y="3413089"/>
            <a:ext cx="1682496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Nilai UAS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888760" y="3413089"/>
            <a:ext cx="2153595" cy="312359"/>
          </a:xfrm>
          <a:prstGeom prst="rect">
            <a:avLst/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76200" tIns="76200" rIns="76200" bIns="762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004365" y="3881628"/>
            <a:ext cx="4037990" cy="351404"/>
          </a:xfrm>
          <a:prstGeom prst="roundRect">
            <a:avLst>
              <a:gd name="adj" fmla="val 26021"/>
            </a:avLst>
          </a:prstGeom>
          <a:solidFill>
            <a:srgbClr val="1A6377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Hitung Rata-rata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2004365" y="4350167"/>
            <a:ext cx="4037990" cy="507583"/>
          </a:xfrm>
          <a:prstGeom prst="roundRect">
            <a:avLst>
              <a:gd name="adj" fmla="val 18015"/>
            </a:avLst>
          </a:prstGeom>
          <a:solidFill>
            <a:srgbClr val="E3F4EA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Rata-rata: 84.33   |   Predikat: Baik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1869765" y="5052974"/>
            <a:ext cx="4307190" cy="507583"/>
          </a:xfrm>
          <a:prstGeom prst="rect">
            <a:avLst/>
          </a:prstGeom>
          <a:solidFill>
            <a:srgbClr val="1E2B33"/>
          </a:solidFill>
          <a:ln/>
        </p:spPr>
        <p:txBody>
          <a:bodyPr wrap="square" lIns="101600" tIns="101600" rIns="101600" bIns="10160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6F0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&gt; console.log(rata.toFixed(2))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E6F0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84.33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6016752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Ilustrasi tampilan aplikasi yang dipraktikkan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7818120" y="150876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Langkah Kerja</a:t>
            </a:r>
            <a:endParaRPr lang="en-US" sz="2000" dirty="0"/>
          </a:p>
        </p:txBody>
      </p:sp>
      <p:sp>
        <p:nvSpPr>
          <p:cNvPr id="23" name="Text 21"/>
          <p:cNvSpPr txBox="1"/>
          <p:nvPr/>
        </p:nvSpPr>
        <p:spPr>
          <a:xfrm>
            <a:off x="7818120" y="2148840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8366760" y="210312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Buat script.js dan hubungkan dengan tag script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818120" y="3172968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8366760" y="3127248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Tulis fungsi hitungRata(daftarNilai)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7818120" y="4197096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8366760" y="4151376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Tambahkan if...else untuk menentukan predikat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7818120" y="5221224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4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8366760" y="5175504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Jalankan dan periksa keluaran di Console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6  |  JavaScript Dasar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Penilaian dan Penugasan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566160" cy="3657600"/>
          </a:xfrm>
          <a:prstGeom prst="roundRect">
            <a:avLst>
              <a:gd name="adj" fmla="val 2564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chemeClr val="accent2"/>
                </a:solidFill>
              </a:rPr>
              <a:t>BOBOT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19456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5%</a:t>
            </a:r>
            <a:endParaRPr lang="en-US" sz="6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474720"/>
            <a:ext cx="3017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Tes Tulis</a:t>
            </a:r>
            <a:endParaRPr lang="en-US" sz="2000" dirty="0"/>
          </a:p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Kriteria: Logika algoritma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4389120" y="1645920"/>
            <a:ext cx="3749040" cy="365760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63440" y="182880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Penugasan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4663440" y="2423160"/>
            <a:ext cx="32461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Program kalkulator nilai dengan fungsi dan percabangan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Latihan 5 soal logika pemrograman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412480" y="1645920"/>
            <a:ext cx="3246120" cy="3657600"/>
          </a:xfrm>
          <a:prstGeom prst="roundRect">
            <a:avLst>
              <a:gd name="adj" fmla="val 28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41080" y="182880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Indikator Sangat Baik (4)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8641080" y="2606040"/>
            <a:ext cx="28346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Logika algoritma tepat, efisien, dan bebas kesalahan.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532120"/>
            <a:ext cx="11109960" cy="502920"/>
          </a:xfrm>
          <a:prstGeom prst="roundRect">
            <a:avLst>
              <a:gd name="adj" fmla="val 18182"/>
            </a:avLst>
          </a:prstGeom>
          <a:solidFill>
            <a:srgbClr val="FDF1DC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3B00"/>
                </a:solidFill>
              </a:rPr>
              <a:t>Rubrik empat tingkat: Sangat Baik (4)  |  Baik (3)  |  Cukup (2)  |  Kurang (1)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822960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chemeClr val="accent2"/>
                </a:solidFill>
              </a:rPr>
              <a:t>PERTEMUAN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097280"/>
            <a:ext cx="5760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9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6060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DOM Manipulation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SUB-CPMK-04  |  150 menit  |  Praktikum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512064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Dosen: </a:t>
            </a:r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Nurhasan Nugroho, S.T., M.Kom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949440" y="822960"/>
            <a:ext cx="4709160" cy="5120640"/>
          </a:xfrm>
          <a:prstGeom prst="roundRect">
            <a:avLst>
              <a:gd name="adj" fmla="val 1942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0" y="109728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Tujuan Pembelajaran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7315200" y="1691640"/>
            <a:ext cx="40690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Memilih elemen dengan querySelector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Mengubah konten, atribut, dan gaya secara dinamis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Menangani event click dan input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0" y="4572000"/>
            <a:ext cx="4069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Aktivitas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Membuat elemen interaktif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7  |  DOM Manipulation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Konsep Inti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84708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60020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DOM Tree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Dokumen dipandang sebagai pohon node yang diakses lewat JavaScript.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74320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303580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278892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Seleksi Elemen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getElementById, querySelector, dan querySelectorAll.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393192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422452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371600" y="397764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Manipulasi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textContent, classList, createElement, appendChild, remove.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512064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31520" y="541324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371600" y="516636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Event Listener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addEventListener untuk click, input, submit, dan keydown.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766560" y="1554480"/>
            <a:ext cx="4892040" cy="4617720"/>
          </a:xfrm>
          <a:prstGeom prst="roundRect">
            <a:avLst>
              <a:gd name="adj" fmla="val 1584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95160" y="16916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To-do List Interaktif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995160" y="2240280"/>
            <a:ext cx="448056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const input = document.querySelector('#tugas');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const list = document.querySelector('#daftar');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document.querySelector('#tambah')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.addEventListener('click', () =&gt; {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const li = document.createElement('li');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li.textContent = input.value;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list.appendChild(li);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});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7  |  DOM Manipulation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Praktikum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6949440" cy="4434840"/>
          </a:xfrm>
          <a:prstGeom prst="roundRect">
            <a:avLst>
              <a:gd name="adj" fmla="val 1649"/>
            </a:avLst>
          </a:prstGeom>
          <a:solidFill>
            <a:srgbClr val="FFFFFF"/>
          </a:solidFill>
          <a:ln w="15875">
            <a:solidFill>
              <a:srgbClr val="9FB0B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66928" y="1527048"/>
            <a:ext cx="6912864" cy="310896"/>
          </a:xfrm>
          <a:prstGeom prst="rect">
            <a:avLst/>
          </a:prstGeom>
          <a:solidFill>
            <a:srgbClr val="DDE3E8"/>
          </a:solidFill>
          <a:ln w="12700">
            <a:solidFill>
              <a:srgbClr val="DDE3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618488"/>
            <a:ext cx="118872" cy="118872"/>
          </a:xfrm>
          <a:prstGeom prst="ellipse">
            <a:avLst/>
          </a:prstGeom>
          <a:solidFill>
            <a:srgbClr val="E5605A"/>
          </a:solidFill>
          <a:ln w="12700">
            <a:solidFill>
              <a:srgbClr val="E560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618488"/>
            <a:ext cx="118872" cy="118872"/>
          </a:xfrm>
          <a:prstGeom prst="ellipse">
            <a:avLst/>
          </a:prstGeom>
          <a:solidFill>
            <a:srgbClr val="F2B33B"/>
          </a:solidFill>
          <a:ln w="12700">
            <a:solidFill>
              <a:srgbClr val="F2B3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51560" y="1618488"/>
            <a:ext cx="118872" cy="118872"/>
          </a:xfrm>
          <a:prstGeom prst="ellipse">
            <a:avLst/>
          </a:prstGeom>
          <a:solidFill>
            <a:srgbClr val="5DBB63"/>
          </a:solidFill>
          <a:ln w="12700">
            <a:solidFill>
              <a:srgbClr val="5DBB6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371600" y="1572768"/>
            <a:ext cx="5852160" cy="219456"/>
          </a:xfrm>
          <a:prstGeom prst="roundRect">
            <a:avLst>
              <a:gd name="adj" fmla="val 41667"/>
            </a:avLst>
          </a:prstGeom>
          <a:solidFill>
            <a:srgbClr val="FFFFFF"/>
          </a:solidFill>
          <a:ln/>
        </p:spPr>
        <p:txBody>
          <a:bodyPr wrap="square" lIns="76200" tIns="76200" rIns="76200" bIns="7620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localhost/todo.html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860268" y="2046519"/>
            <a:ext cx="6326185" cy="3670219"/>
          </a:xfrm>
          <a:prstGeom prst="roundRect">
            <a:avLst>
              <a:gd name="adj" fmla="val 1246"/>
            </a:avLst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860268" y="2124608"/>
            <a:ext cx="6326185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Daftar Tugas Praktikum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1196767" y="2593147"/>
            <a:ext cx="4172590" cy="390449"/>
          </a:xfrm>
          <a:prstGeom prst="rect">
            <a:avLst/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76200" tIns="76200" rIns="76200" bIns="762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Tulis tugas baru...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5503956" y="2593147"/>
            <a:ext cx="1345997" cy="390449"/>
          </a:xfrm>
          <a:prstGeom prst="roundRect">
            <a:avLst>
              <a:gd name="adj" fmla="val 23419"/>
            </a:avLst>
          </a:prstGeom>
          <a:solidFill>
            <a:srgbClr val="1A6377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Tambah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196767" y="3178820"/>
            <a:ext cx="5653187" cy="429494"/>
          </a:xfrm>
          <a:prstGeom prst="roundRect">
            <a:avLst>
              <a:gd name="adj" fmla="val 21290"/>
            </a:avLst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1398666" y="3276432"/>
            <a:ext cx="403799" cy="234269"/>
          </a:xfrm>
          <a:prstGeom prst="rect">
            <a:avLst/>
          </a:prstGeom>
          <a:solidFill>
            <a:srgbClr val="2E9E8F"/>
          </a:solidFill>
          <a:ln w="9525">
            <a:solidFill>
              <a:srgbClr val="2E9E8F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1937065" y="3178820"/>
            <a:ext cx="3903391" cy="429494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A8A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Buat struktur HTML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5907756" y="3256910"/>
            <a:ext cx="807598" cy="273314"/>
          </a:xfrm>
          <a:prstGeom prst="roundRect">
            <a:avLst>
              <a:gd name="adj" fmla="val 66912"/>
            </a:avLst>
          </a:prstGeom>
          <a:solidFill>
            <a:srgbClr val="FDECEA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Hapus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1196767" y="3725448"/>
            <a:ext cx="5653187" cy="429494"/>
          </a:xfrm>
          <a:prstGeom prst="roundRect">
            <a:avLst>
              <a:gd name="adj" fmla="val 21290"/>
            </a:avLst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1398666" y="3823061"/>
            <a:ext cx="403799" cy="234269"/>
          </a:xfrm>
          <a:prstGeom prst="rect">
            <a:avLst/>
          </a:prstGeom>
          <a:solidFill>
            <a:srgbClr val="2E9E8F"/>
          </a:solidFill>
          <a:ln w="9525">
            <a:solidFill>
              <a:srgbClr val="2E9E8F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1937065" y="3725448"/>
            <a:ext cx="3903391" cy="429494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A8A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Styling dengan CSS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5907756" y="3803538"/>
            <a:ext cx="807598" cy="273314"/>
          </a:xfrm>
          <a:prstGeom prst="roundRect">
            <a:avLst>
              <a:gd name="adj" fmla="val 66912"/>
            </a:avLst>
          </a:prstGeom>
          <a:solidFill>
            <a:srgbClr val="FDECEA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Hapus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1196767" y="4272077"/>
            <a:ext cx="5653187" cy="429494"/>
          </a:xfrm>
          <a:prstGeom prst="roundRect">
            <a:avLst>
              <a:gd name="adj" fmla="val 21290"/>
            </a:avLst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1398666" y="4369689"/>
            <a:ext cx="403799" cy="234269"/>
          </a:xfrm>
          <a:prstGeom prst="rect">
            <a:avLst/>
          </a:prstGeom>
          <a:solidFill>
            <a:srgbClr val="FFFFFF"/>
          </a:solidFill>
          <a:ln w="9525">
            <a:solidFill>
              <a:srgbClr val="2E9E8F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1937065" y="4272077"/>
            <a:ext cx="3903391" cy="429494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Tambah event JavaScript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5907756" y="4350167"/>
            <a:ext cx="807598" cy="273314"/>
          </a:xfrm>
          <a:prstGeom prst="roundRect">
            <a:avLst>
              <a:gd name="adj" fmla="val 66912"/>
            </a:avLst>
          </a:prstGeom>
          <a:solidFill>
            <a:srgbClr val="FDECEA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Hapus</a:t>
            </a:r>
            <a:endParaRPr lang="en-US" sz="1000" dirty="0"/>
          </a:p>
        </p:txBody>
      </p:sp>
      <p:sp>
        <p:nvSpPr>
          <p:cNvPr id="26" name="Text 24"/>
          <p:cNvSpPr txBox="1"/>
          <p:nvPr/>
        </p:nvSpPr>
        <p:spPr>
          <a:xfrm>
            <a:off x="1196767" y="4974885"/>
            <a:ext cx="5653187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tugas   |   2 selesai   |   1 tersisa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6016752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Ilustrasi tampilan aplikasi yang dipraktikkan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7818120" y="150876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Langkah Kerja</a:t>
            </a:r>
            <a:endParaRPr lang="en-US" sz="2000" dirty="0"/>
          </a:p>
        </p:txBody>
      </p:sp>
      <p:sp>
        <p:nvSpPr>
          <p:cNvPr id="29" name="Text 27"/>
          <p:cNvSpPr txBox="1"/>
          <p:nvPr/>
        </p:nvSpPr>
        <p:spPr>
          <a:xfrm>
            <a:off x="7818120" y="2148840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8366760" y="210312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Siapkan HTML: input, tombol Tambah, dan daftar ul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7818120" y="3172968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8366760" y="3127248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Pilih elemen dengan querySelector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7818120" y="4197096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8366760" y="4151376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Tambahkan event click untuk membuat item baru</a:t>
            </a:r>
            <a:endParaRPr lang="en-US" sz="1400" dirty="0"/>
          </a:p>
        </p:txBody>
      </p:sp>
      <p:sp>
        <p:nvSpPr>
          <p:cNvPr id="35" name="Text 33"/>
          <p:cNvSpPr txBox="1"/>
          <p:nvPr/>
        </p:nvSpPr>
        <p:spPr>
          <a:xfrm>
            <a:off x="7818120" y="5221224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4</a:t>
            </a:r>
            <a:endParaRPr lang="en-US" sz="1400" dirty="0"/>
          </a:p>
        </p:txBody>
      </p:sp>
      <p:sp>
        <p:nvSpPr>
          <p:cNvPr id="36" name="Text 34"/>
          <p:cNvSpPr txBox="1"/>
          <p:nvPr/>
        </p:nvSpPr>
        <p:spPr>
          <a:xfrm>
            <a:off x="8366760" y="5175504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Tambahkan fitur tandai selesai dan hapus item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7  |  DOM Manipulation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Penilaian dan Penugasan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566160" cy="3657600"/>
          </a:xfrm>
          <a:prstGeom prst="roundRect">
            <a:avLst>
              <a:gd name="adj" fmla="val 2564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chemeClr val="accent2"/>
                </a:solidFill>
              </a:rPr>
              <a:t>BOBOT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19456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10%</a:t>
            </a:r>
            <a:endParaRPr lang="en-US" sz="6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474720"/>
            <a:ext cx="3017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Unjuk Kerja</a:t>
            </a:r>
            <a:endParaRPr lang="en-US" sz="2000" dirty="0"/>
          </a:p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Kriteria: Fungsionalitas interaksi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4389120" y="1645920"/>
            <a:ext cx="3749040" cy="365760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63440" y="182880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Penugasan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4663440" y="2423160"/>
            <a:ext cx="32461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Aplikasi to-do list interaktif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Penghitung jumlah tugas selesai secara otomatis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412480" y="1645920"/>
            <a:ext cx="3246120" cy="3657600"/>
          </a:xfrm>
          <a:prstGeom prst="roundRect">
            <a:avLst>
              <a:gd name="adj" fmla="val 28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41080" y="182880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Indikator Sangat Baik (4)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8641080" y="2606040"/>
            <a:ext cx="28346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DOM dimanipulasi dinamis dengan event handling efisien, bersih, dan umpan balik yang responsif.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532120"/>
            <a:ext cx="11109960" cy="502920"/>
          </a:xfrm>
          <a:prstGeom prst="roundRect">
            <a:avLst>
              <a:gd name="adj" fmla="val 18182"/>
            </a:avLst>
          </a:prstGeom>
          <a:solidFill>
            <a:srgbClr val="FDF1DC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3B00"/>
                </a:solidFill>
              </a:rPr>
              <a:t>Rubrik empat tingkat: Sangat Baik (4)  |  Baik (3)  |  Cukup (2)  |  Kurang (1)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822960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chemeClr val="accent2"/>
                </a:solidFill>
              </a:rPr>
              <a:t>PERTEMUAN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097280"/>
            <a:ext cx="5760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08</a:t>
            </a:r>
            <a:endParaRPr lang="en-US" sz="9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6060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Ujian Tengah Semester (UTS)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Sub-CPMK 01-04  |  150 menit  |  Ujian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512064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Dosen: </a:t>
            </a:r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Nurhasan Nugroho, S.T., M.Kom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949440" y="822960"/>
            <a:ext cx="4709160" cy="5120640"/>
          </a:xfrm>
          <a:prstGeom prst="roundRect">
            <a:avLst>
              <a:gd name="adj" fmla="val 1942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0" y="109728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Tujuan Pembelajaran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7315200" y="1691640"/>
            <a:ext cx="40690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Mengukur pemahaman konsep pertemuan 1 sampai 7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Menguji logika HTML, CSS, dan JavaScript dasar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Memberi umpan balik capaian Sub-CPMK 01 sampai 04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0" y="4572000"/>
            <a:ext cx="4069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Aktivitas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Mengerjakan soal ujian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8  |  Ujian Tengah Semester (UTS)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Cakupan Materi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84708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60020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Arsitektur Web dan HTTP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Pertemuan 1: request-response, status code, dan peran komponen.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74320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303580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278892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HTML5 dan Formulir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Pertemuan 2-3: tag semantik, form, dan atribut validasi.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393192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422452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371600" y="397764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CSS dan Layout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Pertemuan 4-5: box model, Flexbox, Grid, dan media query.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512064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31520" y="541324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371600" y="516636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JavaScript dan DOM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Pertemuan 6-7: logika dasar, manipulasi DOM, dan event.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766560" y="1554480"/>
            <a:ext cx="4892040" cy="4617720"/>
          </a:xfrm>
          <a:prstGeom prst="roundRect">
            <a:avLst>
              <a:gd name="adj" fmla="val 1584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95160" y="16916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Contoh Bentuk Soal (ilustrasi)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995160" y="2240280"/>
            <a:ext cx="448056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 Jelaskan alur request-response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saat membuka sebuah situs web.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 Tuliskan struktur halaman dengan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lima tag semantik HTML5.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 Buat CSS Grid tiga kolom yang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menjadi satu kolom di layar kecil.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 Tulis fungsi JavaScript untuk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menghitung rata-rata nilai.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8  |  Ujian Tengah Semester (UTS)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Persiapan Ujian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6949440" cy="4434840"/>
          </a:xfrm>
          <a:prstGeom prst="roundRect">
            <a:avLst>
              <a:gd name="adj" fmla="val 1649"/>
            </a:avLst>
          </a:prstGeom>
          <a:solidFill>
            <a:srgbClr val="F7FAFB"/>
          </a:solidFill>
          <a:ln w="12700">
            <a:solidFill>
              <a:srgbClr val="C5D0D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6618" y="1641805"/>
            <a:ext cx="3613709" cy="4168750"/>
          </a:xfrm>
          <a:prstGeom prst="rect">
            <a:avLst/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965606" y="1730502"/>
            <a:ext cx="3335731" cy="31043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UJIAN TENGAH SEMESTER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965606" y="2040941"/>
            <a:ext cx="3335731" cy="26609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Pemrograman Web Dasar  |  150 menit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1104595" y="2484425"/>
            <a:ext cx="3057754" cy="26609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Alur request-response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1104595" y="2794864"/>
            <a:ext cx="3057754" cy="88697"/>
          </a:xfrm>
          <a:prstGeom prst="rect">
            <a:avLst/>
          </a:prstGeom>
          <a:solidFill>
            <a:srgbClr val="E1E6EA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1104595" y="2972257"/>
            <a:ext cx="2501798" cy="88697"/>
          </a:xfrm>
          <a:prstGeom prst="rect">
            <a:avLst/>
          </a:prstGeom>
          <a:solidFill>
            <a:srgbClr val="E1E6EA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1104595" y="3282696"/>
            <a:ext cx="3057754" cy="26609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Struktur HTML5 semantik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1104595" y="3593135"/>
            <a:ext cx="3057754" cy="88697"/>
          </a:xfrm>
          <a:prstGeom prst="rect">
            <a:avLst/>
          </a:prstGeom>
          <a:solidFill>
            <a:srgbClr val="E1E6EA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1104595" y="3770528"/>
            <a:ext cx="2084832" cy="88697"/>
          </a:xfrm>
          <a:prstGeom prst="rect">
            <a:avLst/>
          </a:prstGeom>
          <a:solidFill>
            <a:srgbClr val="E1E6EA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1104595" y="4080967"/>
            <a:ext cx="3057754" cy="26609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Layout CSS Grid / Flexbox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1104595" y="4391406"/>
            <a:ext cx="3057754" cy="88697"/>
          </a:xfrm>
          <a:prstGeom prst="rect">
            <a:avLst/>
          </a:prstGeom>
          <a:solidFill>
            <a:srgbClr val="E1E6EA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1104595" y="4568800"/>
            <a:ext cx="2779776" cy="88697"/>
          </a:xfrm>
          <a:prstGeom prst="rect">
            <a:avLst/>
          </a:prstGeom>
          <a:solidFill>
            <a:srgbClr val="E1E6EA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1104595" y="4879238"/>
            <a:ext cx="3057754" cy="26609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Fungsi dan DOM JavaScript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1104595" y="5189677"/>
            <a:ext cx="3057754" cy="88697"/>
          </a:xfrm>
          <a:prstGeom prst="rect">
            <a:avLst/>
          </a:prstGeom>
          <a:solidFill>
            <a:srgbClr val="E1E6EA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1104595" y="5367071"/>
            <a:ext cx="2362810" cy="88697"/>
          </a:xfrm>
          <a:prstGeom prst="rect">
            <a:avLst/>
          </a:prstGeom>
          <a:solidFill>
            <a:srgbClr val="E1E6EA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4857293" y="1686154"/>
            <a:ext cx="2501798" cy="31043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Cakupan Soal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4857293" y="2085289"/>
            <a:ext cx="2501798" cy="709574"/>
          </a:xfrm>
          <a:prstGeom prst="roundRect">
            <a:avLst>
              <a:gd name="adj" fmla="val 12887"/>
            </a:avLst>
          </a:prstGeom>
          <a:solidFill>
            <a:srgbClr val="E6F0F2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Arsitektur Web dan HTTP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4857293" y="2927909"/>
            <a:ext cx="2501798" cy="709574"/>
          </a:xfrm>
          <a:prstGeom prst="roundRect">
            <a:avLst>
              <a:gd name="adj" fmla="val 12887"/>
            </a:avLst>
          </a:prstGeom>
          <a:solidFill>
            <a:srgbClr val="E6F0F2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HTML5 dan Formulir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4857293" y="3770528"/>
            <a:ext cx="2501798" cy="709574"/>
          </a:xfrm>
          <a:prstGeom prst="roundRect">
            <a:avLst>
              <a:gd name="adj" fmla="val 12887"/>
            </a:avLst>
          </a:prstGeom>
          <a:solidFill>
            <a:srgbClr val="E6F0F2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CSS dan Layout Responsif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857293" y="4613148"/>
            <a:ext cx="2501798" cy="709574"/>
          </a:xfrm>
          <a:prstGeom prst="roundRect">
            <a:avLst>
              <a:gd name="adj" fmla="val 12887"/>
            </a:avLst>
          </a:prstGeom>
          <a:solidFill>
            <a:srgbClr val="E6F0F2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JavaScript dan DOM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6016752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Ilustrasi tampilan aplikasi yang dipraktikkan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7818120" y="150876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Langkah Kerja</a:t>
            </a:r>
            <a:endParaRPr lang="en-US" sz="2000" dirty="0"/>
          </a:p>
        </p:txBody>
      </p:sp>
      <p:sp>
        <p:nvSpPr>
          <p:cNvPr id="27" name="Text 25"/>
          <p:cNvSpPr txBox="1"/>
          <p:nvPr/>
        </p:nvSpPr>
        <p:spPr>
          <a:xfrm>
            <a:off x="7818120" y="2148840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8366760" y="210312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Pelajari ulang materi dan latihan pertemuan 1 sampai 7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7818120" y="3172968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8366760" y="3127248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Kerjakan ulang tugas praktikum tanpa melihat contoh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7818120" y="4197096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8366760" y="4151376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Siapkan kartu identitas dan alat tulis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7818120" y="5221224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4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8366760" y="5175504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Hadir tepat waktu sebelum ujian dimulai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8  |  Ujian Tengah Semester (UTS)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Penilaian dan Penugasan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566160" cy="3657600"/>
          </a:xfrm>
          <a:prstGeom prst="roundRect">
            <a:avLst>
              <a:gd name="adj" fmla="val 2564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chemeClr val="accent2"/>
                </a:solidFill>
              </a:rPr>
              <a:t>BOBOT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19456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20%</a:t>
            </a:r>
            <a:endParaRPr lang="en-US" sz="6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474720"/>
            <a:ext cx="3017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Tes Tulis</a:t>
            </a:r>
            <a:endParaRPr lang="en-US" sz="2000" dirty="0"/>
          </a:p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Kriteria: Pemahaman konsep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4389120" y="1645920"/>
            <a:ext cx="3749040" cy="365760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63440" y="182880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Penugasan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4663440" y="2423160"/>
            <a:ext cx="32461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Tes tulis selama 150 menit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Cakupan materi pertemuan 1 sampai 7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Fokus penilaian: pemahaman konsep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412480" y="1645920"/>
            <a:ext cx="3246120" cy="3657600"/>
          </a:xfrm>
          <a:prstGeom prst="roundRect">
            <a:avLst>
              <a:gd name="adj" fmla="val 28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41080" y="182880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Indikator Sangat Baik (4)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8641080" y="2606040"/>
            <a:ext cx="28346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Menjawab konsep secara akurat, runtut, dan disertai contoh kode yang benar.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532120"/>
            <a:ext cx="11109960" cy="502920"/>
          </a:xfrm>
          <a:prstGeom prst="roundRect">
            <a:avLst>
              <a:gd name="adj" fmla="val 18182"/>
            </a:avLst>
          </a:prstGeom>
          <a:solidFill>
            <a:srgbClr val="FDF1DC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3B00"/>
                </a:solidFill>
              </a:rPr>
              <a:t>Rubrik empat tingkat: Sangat Baik (4)  |  Baik (3)  |  Cukup (2)  |  Kurang (1)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822960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chemeClr val="accent2"/>
                </a:solidFill>
              </a:rPr>
              <a:t>PERTEMUAN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097280"/>
            <a:ext cx="5760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09</a:t>
            </a:r>
            <a:endParaRPr lang="en-US" sz="9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6060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Event Handling dan Fetch API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SUB-CPMK-04  |  150 menit  |  Praktikum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512064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Dosen: </a:t>
            </a:r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Nurhasan Nugroho, S.T., M.Kom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949440" y="822960"/>
            <a:ext cx="4709160" cy="5120640"/>
          </a:xfrm>
          <a:prstGeom prst="roundRect">
            <a:avLst>
              <a:gd name="adj" fmla="val 1942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0" y="109728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Tujuan Pembelajaran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7315200" y="1691640"/>
            <a:ext cx="40690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Menangani berbagai event pada antarmuka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Mengambil data eksternal dengan Fetch API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Menampilkan data JSON ke DOM dan menangani galat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0" y="4572000"/>
            <a:ext cx="4069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Aktivitas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Integrasi data eksternal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9  |  Event Handling dan Fetch API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Konsep Inti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84708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60020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Event Lanjutan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submit, keyup, change, dan event delegation.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74320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303580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278892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Asinkron dan Promise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async/await menunggu hasil tanpa memblokir antarmuka.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393192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422452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371600" y="397764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Fetch API dan JSON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fetch() mengambil data; response.json() menguraikannya.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512064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31520" y="541324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371600" y="516636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Penanganan Galat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try...catch, response.ok, dan status loading bagi pengguna.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766560" y="1554480"/>
            <a:ext cx="4892040" cy="4617720"/>
          </a:xfrm>
          <a:prstGeom prst="roundRect">
            <a:avLst>
              <a:gd name="adj" fmla="val 1584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95160" y="16916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Mengambil Data dengan Fetch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995160" y="2240280"/>
            <a:ext cx="448056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async function muatUser() {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try {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const res = await fetch(URL_API);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if (!res.ok) throw new Error(res.status);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const data = await res.json();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tampilkan(data);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} catch (e) { pesan.textContent = e.message; }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9  |  Event Handling dan Fetch API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Praktikum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6949440" cy="4434840"/>
          </a:xfrm>
          <a:prstGeom prst="roundRect">
            <a:avLst>
              <a:gd name="adj" fmla="val 1649"/>
            </a:avLst>
          </a:prstGeom>
          <a:solidFill>
            <a:srgbClr val="FFFFFF"/>
          </a:solidFill>
          <a:ln w="15875">
            <a:solidFill>
              <a:srgbClr val="9FB0B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66928" y="1527048"/>
            <a:ext cx="6912864" cy="310896"/>
          </a:xfrm>
          <a:prstGeom prst="rect">
            <a:avLst/>
          </a:prstGeom>
          <a:solidFill>
            <a:srgbClr val="DDE3E8"/>
          </a:solidFill>
          <a:ln w="12700">
            <a:solidFill>
              <a:srgbClr val="DDE3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618488"/>
            <a:ext cx="118872" cy="118872"/>
          </a:xfrm>
          <a:prstGeom prst="ellipse">
            <a:avLst/>
          </a:prstGeom>
          <a:solidFill>
            <a:srgbClr val="E5605A"/>
          </a:solidFill>
          <a:ln w="12700">
            <a:solidFill>
              <a:srgbClr val="E560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618488"/>
            <a:ext cx="118872" cy="118872"/>
          </a:xfrm>
          <a:prstGeom prst="ellipse">
            <a:avLst/>
          </a:prstGeom>
          <a:solidFill>
            <a:srgbClr val="F2B33B"/>
          </a:solidFill>
          <a:ln w="12700">
            <a:solidFill>
              <a:srgbClr val="F2B3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51560" y="1618488"/>
            <a:ext cx="118872" cy="118872"/>
          </a:xfrm>
          <a:prstGeom prst="ellipse">
            <a:avLst/>
          </a:prstGeom>
          <a:solidFill>
            <a:srgbClr val="5DBB63"/>
          </a:solidFill>
          <a:ln w="12700">
            <a:solidFill>
              <a:srgbClr val="5DBB6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371600" y="1572768"/>
            <a:ext cx="5852160" cy="219456"/>
          </a:xfrm>
          <a:prstGeom prst="roundRect">
            <a:avLst>
              <a:gd name="adj" fmla="val 41667"/>
            </a:avLst>
          </a:prstGeom>
          <a:solidFill>
            <a:srgbClr val="FFFFFF"/>
          </a:solidFill>
          <a:ln/>
        </p:spPr>
        <p:txBody>
          <a:bodyPr wrap="square" lIns="76200" tIns="76200" rIns="76200" bIns="7620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localhost/pengguna.html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860268" y="2007474"/>
            <a:ext cx="4037990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Daftar Pengguna (Fetch API)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5100157" y="2046519"/>
            <a:ext cx="2086295" cy="273314"/>
          </a:xfrm>
          <a:prstGeom prst="roundRect">
            <a:avLst>
              <a:gd name="adj" fmla="val 100368"/>
            </a:avLst>
          </a:prstGeom>
          <a:solidFill>
            <a:srgbClr val="E3F4EA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 OK  |  6 data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860268" y="2436967"/>
            <a:ext cx="3095793" cy="858987"/>
          </a:xfrm>
          <a:prstGeom prst="roundRect">
            <a:avLst>
              <a:gd name="adj" fmla="val 8516"/>
            </a:avLst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1062167" y="2632192"/>
            <a:ext cx="672998" cy="468539"/>
          </a:xfrm>
          <a:prstGeom prst="ellipse">
            <a:avLst/>
          </a:prstGeom>
          <a:solidFill>
            <a:srgbClr val="1A6377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869765" y="2554102"/>
            <a:ext cx="2018995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Leanne Graham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1869765" y="2866461"/>
            <a:ext cx="2018995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Sincere@april.biz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4090660" y="2436967"/>
            <a:ext cx="3095793" cy="858987"/>
          </a:xfrm>
          <a:prstGeom prst="roundRect">
            <a:avLst>
              <a:gd name="adj" fmla="val 8516"/>
            </a:avLst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4292559" y="2632192"/>
            <a:ext cx="672998" cy="468539"/>
          </a:xfrm>
          <a:prstGeom prst="ellipse">
            <a:avLst/>
          </a:prstGeom>
          <a:solidFill>
            <a:srgbClr val="1A6377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5100157" y="2554102"/>
            <a:ext cx="2018995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Ervin Howell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5100157" y="2866461"/>
            <a:ext cx="2018995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Shanna@melissa.tv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860268" y="3413089"/>
            <a:ext cx="3095793" cy="858987"/>
          </a:xfrm>
          <a:prstGeom prst="roundRect">
            <a:avLst>
              <a:gd name="adj" fmla="val 8516"/>
            </a:avLst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1062167" y="3608314"/>
            <a:ext cx="672998" cy="468539"/>
          </a:xfrm>
          <a:prstGeom prst="ellipse">
            <a:avLst/>
          </a:prstGeom>
          <a:solidFill>
            <a:srgbClr val="1A6377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869765" y="3530224"/>
            <a:ext cx="2018995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Clementine Bauch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869765" y="3842583"/>
            <a:ext cx="2018995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Nathan@yesenia.net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4090660" y="3413089"/>
            <a:ext cx="3095793" cy="858987"/>
          </a:xfrm>
          <a:prstGeom prst="roundRect">
            <a:avLst>
              <a:gd name="adj" fmla="val 8516"/>
            </a:avLst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4292559" y="3608314"/>
            <a:ext cx="672998" cy="468539"/>
          </a:xfrm>
          <a:prstGeom prst="ellipse">
            <a:avLst/>
          </a:prstGeom>
          <a:solidFill>
            <a:srgbClr val="1A6377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5100157" y="3530224"/>
            <a:ext cx="2018995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Patricia Lebsack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5100157" y="3842583"/>
            <a:ext cx="2018995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Julianne.OConner@kory.org</a:t>
            </a:r>
            <a:endParaRPr lang="en-US" sz="1000" dirty="0"/>
          </a:p>
        </p:txBody>
      </p:sp>
      <p:sp>
        <p:nvSpPr>
          <p:cNvPr id="28" name="Text 26"/>
          <p:cNvSpPr txBox="1"/>
          <p:nvPr/>
        </p:nvSpPr>
        <p:spPr>
          <a:xfrm>
            <a:off x="860268" y="4389211"/>
            <a:ext cx="3095793" cy="858987"/>
          </a:xfrm>
          <a:prstGeom prst="roundRect">
            <a:avLst>
              <a:gd name="adj" fmla="val 8516"/>
            </a:avLst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29" name="Text 27"/>
          <p:cNvSpPr txBox="1"/>
          <p:nvPr/>
        </p:nvSpPr>
        <p:spPr>
          <a:xfrm>
            <a:off x="1062167" y="4584436"/>
            <a:ext cx="672998" cy="468539"/>
          </a:xfrm>
          <a:prstGeom prst="ellipse">
            <a:avLst/>
          </a:prstGeom>
          <a:solidFill>
            <a:srgbClr val="1A6377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1869765" y="4506346"/>
            <a:ext cx="2018995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Chelsey Dietrich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1869765" y="4818705"/>
            <a:ext cx="2018995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Lucio_Hettinger@annie.ca</a:t>
            </a:r>
            <a:endParaRPr lang="en-US" sz="1000" dirty="0"/>
          </a:p>
        </p:txBody>
      </p:sp>
      <p:sp>
        <p:nvSpPr>
          <p:cNvPr id="32" name="Text 30"/>
          <p:cNvSpPr txBox="1"/>
          <p:nvPr/>
        </p:nvSpPr>
        <p:spPr>
          <a:xfrm>
            <a:off x="4090660" y="4389211"/>
            <a:ext cx="3095793" cy="858987"/>
          </a:xfrm>
          <a:prstGeom prst="roundRect">
            <a:avLst>
              <a:gd name="adj" fmla="val 8516"/>
            </a:avLst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33" name="Text 31"/>
          <p:cNvSpPr txBox="1"/>
          <p:nvPr/>
        </p:nvSpPr>
        <p:spPr>
          <a:xfrm>
            <a:off x="4292559" y="4584436"/>
            <a:ext cx="672998" cy="468539"/>
          </a:xfrm>
          <a:prstGeom prst="ellipse">
            <a:avLst/>
          </a:prstGeom>
          <a:solidFill>
            <a:srgbClr val="1A6377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5100157" y="4506346"/>
            <a:ext cx="2018995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Dennis Schulist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5100157" y="4818705"/>
            <a:ext cx="2018995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Karley_Dach@jasper.info</a:t>
            </a:r>
            <a:endParaRPr lang="en-US" sz="1000" dirty="0"/>
          </a:p>
        </p:txBody>
      </p:sp>
      <p:sp>
        <p:nvSpPr>
          <p:cNvPr id="36" name="Text 34"/>
          <p:cNvSpPr txBox="1"/>
          <p:nvPr/>
        </p:nvSpPr>
        <p:spPr>
          <a:xfrm>
            <a:off x="860268" y="5365333"/>
            <a:ext cx="6326185" cy="312359"/>
          </a:xfrm>
          <a:prstGeom prst="rect">
            <a:avLst/>
          </a:prstGeom>
          <a:solidFill>
            <a:srgbClr val="1E2B33"/>
          </a:solidFill>
          <a:ln/>
        </p:spPr>
        <p:txBody>
          <a:bodyPr wrap="square" lIns="101600" tIns="101600" rIns="101600" bIns="10160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E6F0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fetch('https://jsonplaceholder.typicode.com/users')</a:t>
            </a:r>
            <a:endParaRPr lang="en-US" sz="1000" dirty="0"/>
          </a:p>
        </p:txBody>
      </p:sp>
      <p:sp>
        <p:nvSpPr>
          <p:cNvPr id="37" name="Text 35"/>
          <p:cNvSpPr txBox="1"/>
          <p:nvPr/>
        </p:nvSpPr>
        <p:spPr>
          <a:xfrm>
            <a:off x="548640" y="6016752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Ilustrasi tampilan aplikasi yang dipraktikkan</a:t>
            </a:r>
            <a:endParaRPr lang="en-US" sz="1100" dirty="0"/>
          </a:p>
        </p:txBody>
      </p:sp>
      <p:sp>
        <p:nvSpPr>
          <p:cNvPr id="38" name="Text 36"/>
          <p:cNvSpPr txBox="1"/>
          <p:nvPr/>
        </p:nvSpPr>
        <p:spPr>
          <a:xfrm>
            <a:off x="7818120" y="150876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Langkah Kerja</a:t>
            </a:r>
            <a:endParaRPr lang="en-US" sz="2000" dirty="0"/>
          </a:p>
        </p:txBody>
      </p:sp>
      <p:sp>
        <p:nvSpPr>
          <p:cNvPr id="39" name="Text 37"/>
          <p:cNvSpPr txBox="1"/>
          <p:nvPr/>
        </p:nvSpPr>
        <p:spPr>
          <a:xfrm>
            <a:off x="7818120" y="2148840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40" name="Text 38"/>
          <p:cNvSpPr txBox="1"/>
          <p:nvPr/>
        </p:nvSpPr>
        <p:spPr>
          <a:xfrm>
            <a:off x="8366760" y="210312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Siapkan wadah kartu dan teks Memuat data</a:t>
            </a:r>
            <a:endParaRPr lang="en-US" sz="1400" dirty="0"/>
          </a:p>
        </p:txBody>
      </p:sp>
      <p:sp>
        <p:nvSpPr>
          <p:cNvPr id="41" name="Text 39"/>
          <p:cNvSpPr txBox="1"/>
          <p:nvPr/>
        </p:nvSpPr>
        <p:spPr>
          <a:xfrm>
            <a:off x="7818120" y="3172968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42" name="Text 40"/>
          <p:cNvSpPr txBox="1"/>
          <p:nvPr/>
        </p:nvSpPr>
        <p:spPr>
          <a:xfrm>
            <a:off x="8366760" y="3127248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Panggil fetch ke API publik (JSONPlaceholder)</a:t>
            </a:r>
            <a:endParaRPr lang="en-US" sz="1400" dirty="0"/>
          </a:p>
        </p:txBody>
      </p:sp>
      <p:sp>
        <p:nvSpPr>
          <p:cNvPr id="43" name="Text 41"/>
          <p:cNvSpPr txBox="1"/>
          <p:nvPr/>
        </p:nvSpPr>
        <p:spPr>
          <a:xfrm>
            <a:off x="7818120" y="4197096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44" name="Text 42"/>
          <p:cNvSpPr txBox="1"/>
          <p:nvPr/>
        </p:nvSpPr>
        <p:spPr>
          <a:xfrm>
            <a:off x="8366760" y="4151376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Render tiap data menjadi kartu pengguna</a:t>
            </a:r>
            <a:endParaRPr lang="en-US" sz="1400" dirty="0"/>
          </a:p>
        </p:txBody>
      </p:sp>
      <p:sp>
        <p:nvSpPr>
          <p:cNvPr id="45" name="Text 43"/>
          <p:cNvSpPr txBox="1"/>
          <p:nvPr/>
        </p:nvSpPr>
        <p:spPr>
          <a:xfrm>
            <a:off x="7818120" y="5221224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4</a:t>
            </a:r>
            <a:endParaRPr lang="en-US" sz="1400" dirty="0"/>
          </a:p>
        </p:txBody>
      </p:sp>
      <p:sp>
        <p:nvSpPr>
          <p:cNvPr id="46" name="Text 44"/>
          <p:cNvSpPr txBox="1"/>
          <p:nvPr/>
        </p:nvSpPr>
        <p:spPr>
          <a:xfrm>
            <a:off x="8366760" y="5175504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Tambahkan penanganan galat dan pesan gagal muat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9  |  Event Handling dan Fetch API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Penilaian dan Penugasan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566160" cy="3657600"/>
          </a:xfrm>
          <a:prstGeom prst="roundRect">
            <a:avLst>
              <a:gd name="adj" fmla="val 2564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chemeClr val="accent2"/>
                </a:solidFill>
              </a:rPr>
              <a:t>BOBOT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19456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5%</a:t>
            </a:r>
            <a:endParaRPr lang="en-US" sz="6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474720"/>
            <a:ext cx="3017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Unjuk Kerja</a:t>
            </a:r>
            <a:endParaRPr lang="en-US" sz="2000" dirty="0"/>
          </a:p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Kriteria: Keberhasilan data fetch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4389120" y="1645920"/>
            <a:ext cx="3749040" cy="365760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63440" y="182880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Penugasan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4663440" y="2423160"/>
            <a:ext cx="32461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Aplikasi daftar pengguna dari API publik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Fitur pencarian pada data hasil fetch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412480" y="1645920"/>
            <a:ext cx="3246120" cy="3657600"/>
          </a:xfrm>
          <a:prstGeom prst="roundRect">
            <a:avLst>
              <a:gd name="adj" fmla="val 28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41080" y="182880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Indikator Sangat Baik (4)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8641080" y="2606040"/>
            <a:ext cx="28346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Fetch API dengan penanganan galat komprehensif dan manipulasi DOM yang dinamis dan efisien.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532120"/>
            <a:ext cx="11109960" cy="502920"/>
          </a:xfrm>
          <a:prstGeom prst="roundRect">
            <a:avLst>
              <a:gd name="adj" fmla="val 18182"/>
            </a:avLst>
          </a:prstGeom>
          <a:solidFill>
            <a:srgbClr val="FDF1DC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3B00"/>
                </a:solidFill>
              </a:rPr>
              <a:t>Rubrik empat tingkat: Sangat Baik (4)  |  Baik (3)  |  Cukup (2)  |  Kurang (1)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822960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chemeClr val="accent2"/>
                </a:solidFill>
              </a:rPr>
              <a:t>PERTEMUAN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097280"/>
            <a:ext cx="5760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9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6060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Integrasi AI dalam Web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SUB-CPMK-05  |  150 menit  |  Project Based Learning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512064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Dosen: </a:t>
            </a:r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Nurhasan Nugroho, S.T., M.Kom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949440" y="822960"/>
            <a:ext cx="4709160" cy="5120640"/>
          </a:xfrm>
          <a:prstGeom prst="roundRect">
            <a:avLst>
              <a:gd name="adj" fmla="val 1942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0" y="109728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Tujuan Pembelajaran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7315200" y="1691640"/>
            <a:ext cx="40690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Menjelaskan konsep integrasi AI melalui API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Mengirim prompt dan menerima respons layanan AI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Menerapkan etika dan keamanan penggunaan API key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0" y="4572000"/>
            <a:ext cx="4069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Aktivitas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Implementasi API AI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10  |  Integrasi AI dalam Web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Konsep Inti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84708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60020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Konsep API AI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Aplikasi mengirim prompt dan menerima teks hasil model lewat endpoint.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74320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303580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278892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Rekayasa Prompt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Instruksi jelas, konteks, dan format keluaran membuat respons relevan.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393192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422452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371600" y="397764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Keamanan API Key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Simpan kunci di server atau variabel lingkungan, bukan di kode klien.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512064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31520" y="541324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371600" y="516636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Etika dan Verifikasi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Periksa akurasi, cantumkan penggunaan AI, lindungi data pribadi.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766560" y="1554480"/>
            <a:ext cx="4892040" cy="4617720"/>
          </a:xfrm>
          <a:prstGeom prst="roundRect">
            <a:avLst>
              <a:gd name="adj" fmla="val 1584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95160" y="16916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Memanggil API AI lewat Server Perantara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995160" y="2240280"/>
            <a:ext cx="448056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const H = {'Content-Type': 'application/json'};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async function tanyaAI(pertanyaan) {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const res = await fetch('/api/tanya', {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method: 'POST', headers: H,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body: JSON.stringify({ pertanyaan })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});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return (await res.json()).jawaban;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10  |  Integrasi AI dalam Web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Praktikum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6949440" cy="4434840"/>
          </a:xfrm>
          <a:prstGeom prst="roundRect">
            <a:avLst>
              <a:gd name="adj" fmla="val 1649"/>
            </a:avLst>
          </a:prstGeom>
          <a:solidFill>
            <a:srgbClr val="FFFFFF"/>
          </a:solidFill>
          <a:ln w="15875">
            <a:solidFill>
              <a:srgbClr val="9FB0B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66928" y="1527048"/>
            <a:ext cx="6912864" cy="310896"/>
          </a:xfrm>
          <a:prstGeom prst="rect">
            <a:avLst/>
          </a:prstGeom>
          <a:solidFill>
            <a:srgbClr val="DDE3E8"/>
          </a:solidFill>
          <a:ln w="12700">
            <a:solidFill>
              <a:srgbClr val="DDE3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618488"/>
            <a:ext cx="118872" cy="118872"/>
          </a:xfrm>
          <a:prstGeom prst="ellipse">
            <a:avLst/>
          </a:prstGeom>
          <a:solidFill>
            <a:srgbClr val="E5605A"/>
          </a:solidFill>
          <a:ln w="12700">
            <a:solidFill>
              <a:srgbClr val="E560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618488"/>
            <a:ext cx="118872" cy="118872"/>
          </a:xfrm>
          <a:prstGeom prst="ellipse">
            <a:avLst/>
          </a:prstGeom>
          <a:solidFill>
            <a:srgbClr val="F2B33B"/>
          </a:solidFill>
          <a:ln w="12700">
            <a:solidFill>
              <a:srgbClr val="F2B3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51560" y="1618488"/>
            <a:ext cx="118872" cy="118872"/>
          </a:xfrm>
          <a:prstGeom prst="ellipse">
            <a:avLst/>
          </a:prstGeom>
          <a:solidFill>
            <a:srgbClr val="5DBB63"/>
          </a:solidFill>
          <a:ln w="12700">
            <a:solidFill>
              <a:srgbClr val="5DBB6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371600" y="1572768"/>
            <a:ext cx="5852160" cy="219456"/>
          </a:xfrm>
          <a:prstGeom prst="roundRect">
            <a:avLst>
              <a:gd name="adj" fmla="val 41667"/>
            </a:avLst>
          </a:prstGeom>
          <a:solidFill>
            <a:srgbClr val="FFFFFF"/>
          </a:solidFill>
          <a:ln/>
        </p:spPr>
        <p:txBody>
          <a:bodyPr wrap="square" lIns="76200" tIns="76200" rIns="76200" bIns="7620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localhost/asisten-ai.html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1331366" y="2007474"/>
            <a:ext cx="5383987" cy="390449"/>
          </a:xfrm>
          <a:prstGeom prst="rect">
            <a:avLst/>
          </a:prstGeom>
          <a:solidFill>
            <a:srgbClr val="1A6377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Asisten Belajar AI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331366" y="2397923"/>
            <a:ext cx="5383987" cy="3357860"/>
          </a:xfrm>
          <a:prstGeom prst="rect">
            <a:avLst/>
          </a:prstGeom>
          <a:solidFill>
            <a:srgbClr val="F7FAFB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3081162" y="2554102"/>
            <a:ext cx="3499592" cy="468539"/>
          </a:xfrm>
          <a:prstGeom prst="roundRect">
            <a:avLst>
              <a:gd name="adj" fmla="val 29274"/>
            </a:avLst>
          </a:prstGeom>
          <a:solidFill>
            <a:srgbClr val="E6F0F2"/>
          </a:solidFill>
          <a:ln/>
        </p:spPr>
        <p:txBody>
          <a:bodyPr wrap="square" lIns="101600" tIns="101600" rIns="101600" bIns="1016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Jelaskan Flexbox untuk pemula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1465966" y="3139775"/>
            <a:ext cx="4172590" cy="858987"/>
          </a:xfrm>
          <a:prstGeom prst="roundRect">
            <a:avLst>
              <a:gd name="adj" fmla="val 15968"/>
            </a:avLst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101600" tIns="101600" rIns="101600" bIns="10160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Flexbox menata elemen dalam satu sumbu. Coba: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display: flex;</a:t>
            </a:r>
            <a:endParaRPr lang="en-US" sz="1100" dirty="0"/>
          </a:p>
          <a:p>
            <a:pPr algn="l" indent="0" marL="0">
              <a:buNone/>
            </a:pPr>
            <a:r>
              <a:rPr lang="en-US" sz="11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justify-content: center;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3081162" y="4115897"/>
            <a:ext cx="3499592" cy="390449"/>
          </a:xfrm>
          <a:prstGeom prst="roundRect">
            <a:avLst>
              <a:gd name="adj" fmla="val 35129"/>
            </a:avLst>
          </a:prstGeom>
          <a:solidFill>
            <a:srgbClr val="E6F0F2"/>
          </a:solidFill>
          <a:ln/>
        </p:spPr>
        <p:txBody>
          <a:bodyPr wrap="square" lIns="101600" tIns="101600" rIns="101600" bIns="1016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 contoh latihan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1465966" y="4623481"/>
            <a:ext cx="2018995" cy="351404"/>
          </a:xfrm>
          <a:prstGeom prst="roundRect">
            <a:avLst>
              <a:gd name="adj" fmla="val 39032"/>
            </a:avLst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101600" tIns="101600" rIns="101600" bIns="10160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5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sedang mengetik...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1533266" y="5209154"/>
            <a:ext cx="4037990" cy="390449"/>
          </a:xfrm>
          <a:prstGeom prst="roundRect">
            <a:avLst>
              <a:gd name="adj" fmla="val 46838"/>
            </a:avLst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101600" tIns="101600" rIns="101600" bIns="10160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7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Tulis pertanyaan...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5773156" y="5209154"/>
            <a:ext cx="807598" cy="390449"/>
          </a:xfrm>
          <a:prstGeom prst="roundRect">
            <a:avLst>
              <a:gd name="adj" fmla="val 46838"/>
            </a:avLst>
          </a:prstGeom>
          <a:solidFill>
            <a:srgbClr val="F2A93B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Kirim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016752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Ilustrasi tampilan aplikasi yang dipraktikkan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7818120" y="150876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Langkah Kerja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7818120" y="2148840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8366760" y="210312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Siapkan antarmuka chat: kolom pesan, input, tombol kirim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7818120" y="3172968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8366760" y="3127248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Buat endpoint server perantara untuk menyimpan API key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7818120" y="4197096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8366760" y="4151376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Kirim pertanyaan lewat fetch dan tampilkan jawaban AI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7818120" y="5221224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4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8366760" y="5175504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Tambahkan indikator mengetik dan penanganan galat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10  |  Integrasi AI dalam Web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Penilaian dan Penugasan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566160" cy="3657600"/>
          </a:xfrm>
          <a:prstGeom prst="roundRect">
            <a:avLst>
              <a:gd name="adj" fmla="val 2564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chemeClr val="accent2"/>
                </a:solidFill>
              </a:rPr>
              <a:t>BOBOT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19456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10%</a:t>
            </a:r>
            <a:endParaRPr lang="en-US" sz="6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474720"/>
            <a:ext cx="3017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Unjuk Kerja</a:t>
            </a:r>
            <a:endParaRPr lang="en-US" sz="2000" dirty="0"/>
          </a:p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Kriteria: Inovasi fitur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4389120" y="1645920"/>
            <a:ext cx="3749040" cy="365760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63440" y="182880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Penugasan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4663440" y="2423160"/>
            <a:ext cx="32461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Mini chatbot asisten belajar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Catatan etika penggunaan AI pada proyek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412480" y="1645920"/>
            <a:ext cx="3246120" cy="3657600"/>
          </a:xfrm>
          <a:prstGeom prst="roundRect">
            <a:avLst>
              <a:gd name="adj" fmla="val 28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41080" y="182880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Indikator Sangat Baik (4)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8641080" y="2606040"/>
            <a:ext cx="28346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Menjelaskan konsep integrasi AI dengan sangat akurat dan relevan.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532120"/>
            <a:ext cx="11109960" cy="502920"/>
          </a:xfrm>
          <a:prstGeom prst="roundRect">
            <a:avLst>
              <a:gd name="adj" fmla="val 18182"/>
            </a:avLst>
          </a:prstGeom>
          <a:solidFill>
            <a:srgbClr val="FDF1DC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3B00"/>
                </a:solidFill>
              </a:rPr>
              <a:t>Rubrik empat tingkat: Sangat Baik (4)  |  Baik (3)  |  Cukup (2)  |  Kurang (1)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822960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chemeClr val="accent2"/>
                </a:solidFill>
              </a:rPr>
              <a:t>PERTEMUAN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097280"/>
            <a:ext cx="5760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9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6060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Pengembangan Web Adaptif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SUB-CPMK-05  |  150 menit  |  Project Based Learning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512064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Dosen: </a:t>
            </a:r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Nurhasan Nugroho, S.T., M.Kom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949440" y="822960"/>
            <a:ext cx="4709160" cy="5120640"/>
          </a:xfrm>
          <a:prstGeom prst="roundRect">
            <a:avLst>
              <a:gd name="adj" fmla="val 1942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0" y="109728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Tujuan Pembelajaran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7315200" y="1691640"/>
            <a:ext cx="40690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Menjelaskan konsep pembelajaran adaptif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Merancang fitur yang menyesuaikan konten dengan profil pengguna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Menerapkan prinsip UX dan aksesibilitas pada fitur adaptif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0" y="4572000"/>
            <a:ext cx="4069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Aktivitas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Optimasi UX berbasis AI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11  |  Pengembangan Web Adaptif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Konsep Inti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84708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60020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Web Adaptif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Tampilan dan konten menyesuaikan kebutuhan, level, dan perilaku pengguna.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74320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303580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278892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Profil Pengguna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Level dan progres disimpan di localStorage atau basis data.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393192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422452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371600" y="397764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Rekomendasi Berbasis AI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AI menyarankan materi atau latihan sesuai capaian pengguna.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512064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31520" y="541324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371600" y="516636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UX Inklusif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Kontras, ukuran teks, label ARIA, dan navigasi keyboard.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766560" y="1554480"/>
            <a:ext cx="4892040" cy="4617720"/>
          </a:xfrm>
          <a:prstGeom prst="roundRect">
            <a:avLst>
              <a:gd name="adj" fmla="val 1584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95160" y="16916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Menentukan Level Adaptif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995160" y="2240280"/>
            <a:ext cx="448056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const level = skor &gt;= 80 ? 'lanjut'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: skor &gt;= 60 ? 'menengah'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: 'dasar';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tampilkanLatihan(level);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localStorage.setItem('level', level);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11  |  Pengembangan Web Adaptif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Praktikum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6949440" cy="4434840"/>
          </a:xfrm>
          <a:prstGeom prst="roundRect">
            <a:avLst>
              <a:gd name="adj" fmla="val 1649"/>
            </a:avLst>
          </a:prstGeom>
          <a:solidFill>
            <a:srgbClr val="FFFFFF"/>
          </a:solidFill>
          <a:ln w="15875">
            <a:solidFill>
              <a:srgbClr val="9FB0B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66928" y="1527048"/>
            <a:ext cx="6912864" cy="310896"/>
          </a:xfrm>
          <a:prstGeom prst="rect">
            <a:avLst/>
          </a:prstGeom>
          <a:solidFill>
            <a:srgbClr val="DDE3E8"/>
          </a:solidFill>
          <a:ln w="12700">
            <a:solidFill>
              <a:srgbClr val="DDE3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618488"/>
            <a:ext cx="118872" cy="118872"/>
          </a:xfrm>
          <a:prstGeom prst="ellipse">
            <a:avLst/>
          </a:prstGeom>
          <a:solidFill>
            <a:srgbClr val="E5605A"/>
          </a:solidFill>
          <a:ln w="12700">
            <a:solidFill>
              <a:srgbClr val="E560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618488"/>
            <a:ext cx="118872" cy="118872"/>
          </a:xfrm>
          <a:prstGeom prst="ellipse">
            <a:avLst/>
          </a:prstGeom>
          <a:solidFill>
            <a:srgbClr val="F2B33B"/>
          </a:solidFill>
          <a:ln w="12700">
            <a:solidFill>
              <a:srgbClr val="F2B3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51560" y="1618488"/>
            <a:ext cx="118872" cy="118872"/>
          </a:xfrm>
          <a:prstGeom prst="ellipse">
            <a:avLst/>
          </a:prstGeom>
          <a:solidFill>
            <a:srgbClr val="5DBB63"/>
          </a:solidFill>
          <a:ln w="12700">
            <a:solidFill>
              <a:srgbClr val="5DBB6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371600" y="1572768"/>
            <a:ext cx="5852160" cy="219456"/>
          </a:xfrm>
          <a:prstGeom prst="roundRect">
            <a:avLst>
              <a:gd name="adj" fmla="val 41667"/>
            </a:avLst>
          </a:prstGeom>
          <a:solidFill>
            <a:srgbClr val="FFFFFF"/>
          </a:solidFill>
          <a:ln/>
        </p:spPr>
        <p:txBody>
          <a:bodyPr wrap="square" lIns="76200" tIns="76200" rIns="76200" bIns="7620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localhost/dashboard.html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860268" y="2046519"/>
            <a:ext cx="4037990" cy="351404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Halo, Rina!  Lanjutkan belajarmu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5369357" y="2085564"/>
            <a:ext cx="1817096" cy="312359"/>
          </a:xfrm>
          <a:prstGeom prst="roundRect">
            <a:avLst>
              <a:gd name="adj" fmla="val 87822"/>
            </a:avLst>
          </a:prstGeom>
          <a:solidFill>
            <a:srgbClr val="E3F4EA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Level: Menengah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860268" y="2554102"/>
            <a:ext cx="6326185" cy="1639885"/>
          </a:xfrm>
          <a:prstGeom prst="roundRect">
            <a:avLst>
              <a:gd name="adj" fmla="val 2788"/>
            </a:avLst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994867" y="2671237"/>
            <a:ext cx="1615196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HTML5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677363" y="2729804"/>
            <a:ext cx="3028493" cy="195224"/>
          </a:xfrm>
          <a:prstGeom prst="roundRect">
            <a:avLst>
              <a:gd name="adj" fmla="val 234193"/>
            </a:avLst>
          </a:prstGeom>
          <a:solidFill>
            <a:srgbClr val="E1E6EA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2677363" y="2729804"/>
            <a:ext cx="2725644" cy="195224"/>
          </a:xfrm>
          <a:prstGeom prst="roundRect">
            <a:avLst>
              <a:gd name="adj" fmla="val 234193"/>
            </a:avLst>
          </a:prstGeom>
          <a:solidFill>
            <a:srgbClr val="2E9E8F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5840456" y="2671237"/>
            <a:ext cx="1009498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90%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994867" y="3139775"/>
            <a:ext cx="1615196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CSS3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677363" y="3198343"/>
            <a:ext cx="3028493" cy="195224"/>
          </a:xfrm>
          <a:prstGeom prst="roundRect">
            <a:avLst>
              <a:gd name="adj" fmla="val 234193"/>
            </a:avLst>
          </a:prstGeom>
          <a:solidFill>
            <a:srgbClr val="E1E6EA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2677363" y="3198343"/>
            <a:ext cx="1968520" cy="195224"/>
          </a:xfrm>
          <a:prstGeom prst="roundRect">
            <a:avLst>
              <a:gd name="adj" fmla="val 234193"/>
            </a:avLst>
          </a:prstGeom>
          <a:solidFill>
            <a:srgbClr val="1A6377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5840456" y="3139775"/>
            <a:ext cx="1009498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65%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994867" y="3608314"/>
            <a:ext cx="1615196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JavaScript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2677363" y="3666881"/>
            <a:ext cx="3028493" cy="195224"/>
          </a:xfrm>
          <a:prstGeom prst="roundRect">
            <a:avLst>
              <a:gd name="adj" fmla="val 234193"/>
            </a:avLst>
          </a:prstGeom>
          <a:solidFill>
            <a:srgbClr val="E1E6EA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2677363" y="3666881"/>
            <a:ext cx="908548" cy="195224"/>
          </a:xfrm>
          <a:prstGeom prst="roundRect">
            <a:avLst>
              <a:gd name="adj" fmla="val 234193"/>
            </a:avLst>
          </a:prstGeom>
          <a:solidFill>
            <a:srgbClr val="F2A93B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5840456" y="3608314"/>
            <a:ext cx="1009498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30%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860268" y="4350167"/>
            <a:ext cx="6326185" cy="1327526"/>
          </a:xfrm>
          <a:prstGeom prst="roundRect">
            <a:avLst>
              <a:gd name="adj" fmla="val 3444"/>
            </a:avLst>
          </a:prstGeom>
          <a:solidFill>
            <a:srgbClr val="FDF1DC"/>
          </a:solidFill>
          <a:ln w="9525">
            <a:solidFill>
              <a:srgbClr val="F2A93B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1062167" y="4428256"/>
            <a:ext cx="4037990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5A3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Rekomendasi AI untuk Anda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062167" y="4779660"/>
            <a:ext cx="4037990" cy="70280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Latihan Flexbox tingkat dasar</a:t>
            </a:r>
            <a:endParaRPr lang="en-US" sz="12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(berdasarkan skor kuis CSS3 Anda)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5503956" y="4740615"/>
            <a:ext cx="1480596" cy="546628"/>
          </a:xfrm>
          <a:prstGeom prst="roundRect">
            <a:avLst>
              <a:gd name="adj" fmla="val 16728"/>
            </a:avLst>
          </a:prstGeom>
          <a:solidFill>
            <a:srgbClr val="1A6377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Mulai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548640" y="6016752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Ilustrasi tampilan aplikasi yang dipraktikkan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7818120" y="150876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Langkah Kerja</a:t>
            </a:r>
            <a:endParaRPr lang="en-US" sz="2000" dirty="0"/>
          </a:p>
        </p:txBody>
      </p:sp>
      <p:sp>
        <p:nvSpPr>
          <p:cNvPr id="31" name="Text 29"/>
          <p:cNvSpPr txBox="1"/>
          <p:nvPr/>
        </p:nvSpPr>
        <p:spPr>
          <a:xfrm>
            <a:off x="7818120" y="2148840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8366760" y="210312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Rancang profil pengguna: nama, level, dan progres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7818120" y="3172968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8366760" y="3127248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Hitung level dari skor kuis</a:t>
            </a:r>
            <a:endParaRPr lang="en-US" sz="1400" dirty="0"/>
          </a:p>
        </p:txBody>
      </p:sp>
      <p:sp>
        <p:nvSpPr>
          <p:cNvPr id="35" name="Text 33"/>
          <p:cNvSpPr txBox="1"/>
          <p:nvPr/>
        </p:nvSpPr>
        <p:spPr>
          <a:xfrm>
            <a:off x="7818120" y="4197096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36" name="Text 34"/>
          <p:cNvSpPr txBox="1"/>
          <p:nvPr/>
        </p:nvSpPr>
        <p:spPr>
          <a:xfrm>
            <a:off x="8366760" y="4151376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Minta AI memberi rekomendasi materi sesuai level</a:t>
            </a:r>
            <a:endParaRPr lang="en-US" sz="1400" dirty="0"/>
          </a:p>
        </p:txBody>
      </p:sp>
      <p:sp>
        <p:nvSpPr>
          <p:cNvPr id="37" name="Text 35"/>
          <p:cNvSpPr txBox="1"/>
          <p:nvPr/>
        </p:nvSpPr>
        <p:spPr>
          <a:xfrm>
            <a:off x="7818120" y="5221224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4</a:t>
            </a:r>
            <a:endParaRPr lang="en-US" sz="1400" dirty="0"/>
          </a:p>
        </p:txBody>
      </p:sp>
      <p:sp>
        <p:nvSpPr>
          <p:cNvPr id="38" name="Text 36"/>
          <p:cNvSpPr txBox="1"/>
          <p:nvPr/>
        </p:nvSpPr>
        <p:spPr>
          <a:xfrm>
            <a:off x="8366760" y="5175504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Uji aksesibilitas: kontras warna dan navigasi keyboard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11  |  Pengembangan Web Adaptif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Penilaian dan Penugasan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566160" cy="3657600"/>
          </a:xfrm>
          <a:prstGeom prst="roundRect">
            <a:avLst>
              <a:gd name="adj" fmla="val 2564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chemeClr val="accent2"/>
                </a:solidFill>
              </a:rPr>
              <a:t>BOBOT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19456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5%</a:t>
            </a:r>
            <a:endParaRPr lang="en-US" sz="6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474720"/>
            <a:ext cx="3017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Unjuk Kerja</a:t>
            </a:r>
            <a:endParaRPr lang="en-US" sz="2000" dirty="0"/>
          </a:p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Kriteria: Kualitas UX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4389120" y="1645920"/>
            <a:ext cx="3749040" cy="365760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63440" y="182880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Penugasan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4663440" y="2423160"/>
            <a:ext cx="32461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Dashboard belajar adaptif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Diagram alur adaptasi konten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412480" y="1645920"/>
            <a:ext cx="3246120" cy="3657600"/>
          </a:xfrm>
          <a:prstGeom prst="roundRect">
            <a:avLst>
              <a:gd name="adj" fmla="val 28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41080" y="182880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Indikator Sangat Baik (4)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8641080" y="2606040"/>
            <a:ext cx="28346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Fitur adaptif meningkatkan personalisasi pengalaman pengguna dengan UX dan aksesibilitas yang baik.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532120"/>
            <a:ext cx="11109960" cy="502920"/>
          </a:xfrm>
          <a:prstGeom prst="roundRect">
            <a:avLst>
              <a:gd name="adj" fmla="val 18182"/>
            </a:avLst>
          </a:prstGeom>
          <a:solidFill>
            <a:srgbClr val="FDF1DC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3B00"/>
                </a:solidFill>
              </a:rPr>
              <a:t>Rubrik empat tingkat: Sangat Baik (4)  |  Baik (3)  |  Cukup (2)  |  Kurang (1)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822960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chemeClr val="accent2"/>
                </a:solidFill>
              </a:rPr>
              <a:t>PERTEMUAN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097280"/>
            <a:ext cx="5760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9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6060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Final Project Development 1: Perancangan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SUB-CPMK-05  |  150 menit  |  Mentoring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512064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Dosen: </a:t>
            </a:r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Nurhasan Nugroho, S.T., M.Kom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949440" y="822960"/>
            <a:ext cx="4709160" cy="5120640"/>
          </a:xfrm>
          <a:prstGeom prst="roundRect">
            <a:avLst>
              <a:gd name="adj" fmla="val 1942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0" y="109728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Tujuan Pembelajaran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7315200" y="1691640"/>
            <a:ext cx="40690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Merumuskan kebutuhan dan lingkup proyek akhir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Menyusun wireframe dan struktur halaman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Membangun kerangka HTML, CSS, dan JavaScript proyek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0" y="4572000"/>
            <a:ext cx="4069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Aktivitas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Pengembangan proyek akhir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47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12  |  Final Project Development 1: Perancangan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Langkah Kerja Proyek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84708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60020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Ruang Lingkup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Tentukan masalah, pengguna, dan fitur utama aplikasi web adaptif.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74320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303580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278892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Wireframe dan Struktur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Rancang alur halaman dan komponen antarmuka.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393192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422452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371600" y="397764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Pembagian Tugas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Gunakan papan kanban dan catat progres mingguan.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512064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31520" y="541324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371600" y="516636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Version Control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Kelola kode dengan Git dan GitHub secara teratur.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766560" y="1554480"/>
            <a:ext cx="4892040" cy="4617720"/>
          </a:xfrm>
          <a:prstGeom prst="roundRect">
            <a:avLst>
              <a:gd name="adj" fmla="val 1584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95160" y="16916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Memulai Repositori dengan Git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995160" y="2240280"/>
            <a:ext cx="448056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git init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git add .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git commit -m "Kerangka proyek akhir"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git branch -M main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git remote add origin &lt;URL-REPO&gt;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git push -u origin main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48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12  |  Final Project Development 1: Perancangan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Praktikum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6949440" cy="4434840"/>
          </a:xfrm>
          <a:prstGeom prst="roundRect">
            <a:avLst>
              <a:gd name="adj" fmla="val 1649"/>
            </a:avLst>
          </a:prstGeom>
          <a:solidFill>
            <a:srgbClr val="FFFFFF"/>
          </a:solidFill>
          <a:ln w="15875">
            <a:solidFill>
              <a:srgbClr val="9FB0B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66928" y="1527048"/>
            <a:ext cx="6912864" cy="310896"/>
          </a:xfrm>
          <a:prstGeom prst="rect">
            <a:avLst/>
          </a:prstGeom>
          <a:solidFill>
            <a:srgbClr val="DDE3E8"/>
          </a:solidFill>
          <a:ln w="12700">
            <a:solidFill>
              <a:srgbClr val="DDE3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618488"/>
            <a:ext cx="118872" cy="118872"/>
          </a:xfrm>
          <a:prstGeom prst="ellipse">
            <a:avLst/>
          </a:prstGeom>
          <a:solidFill>
            <a:srgbClr val="E5605A"/>
          </a:solidFill>
          <a:ln w="12700">
            <a:solidFill>
              <a:srgbClr val="E560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618488"/>
            <a:ext cx="118872" cy="118872"/>
          </a:xfrm>
          <a:prstGeom prst="ellipse">
            <a:avLst/>
          </a:prstGeom>
          <a:solidFill>
            <a:srgbClr val="F2B33B"/>
          </a:solidFill>
          <a:ln w="12700">
            <a:solidFill>
              <a:srgbClr val="F2B3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51560" y="1618488"/>
            <a:ext cx="118872" cy="118872"/>
          </a:xfrm>
          <a:prstGeom prst="ellipse">
            <a:avLst/>
          </a:prstGeom>
          <a:solidFill>
            <a:srgbClr val="5DBB63"/>
          </a:solidFill>
          <a:ln w="12700">
            <a:solidFill>
              <a:srgbClr val="5DBB6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371600" y="1572768"/>
            <a:ext cx="5852160" cy="219456"/>
          </a:xfrm>
          <a:prstGeom prst="roundRect">
            <a:avLst>
              <a:gd name="adj" fmla="val 41667"/>
            </a:avLst>
          </a:prstGeom>
          <a:solidFill>
            <a:srgbClr val="FFFFFF"/>
          </a:solidFill>
          <a:ln/>
        </p:spPr>
        <p:txBody>
          <a:bodyPr wrap="square" lIns="76200" tIns="76200" rIns="76200" bIns="7620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trello-style / papan kanban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792968" y="1929384"/>
            <a:ext cx="6460785" cy="273314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Proyek Akhir: Web Belajar Adaptif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792968" y="2241743"/>
            <a:ext cx="2018995" cy="3435949"/>
          </a:xfrm>
          <a:prstGeom prst="roundRect">
            <a:avLst>
              <a:gd name="adj" fmla="val 1812"/>
            </a:avLst>
          </a:prstGeom>
          <a:solidFill>
            <a:srgbClr val="EEF3F5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792968" y="2241743"/>
            <a:ext cx="2018995" cy="312359"/>
          </a:xfrm>
          <a:prstGeom prst="rect">
            <a:avLst/>
          </a:prstGeom>
          <a:solidFill>
            <a:srgbClr val="F2A93B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Do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927567" y="2671237"/>
            <a:ext cx="1749796" cy="546628"/>
          </a:xfrm>
          <a:prstGeom prst="roundRect">
            <a:avLst>
              <a:gd name="adj" fmla="val 16728"/>
            </a:avLst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Halaman login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927567" y="3335000"/>
            <a:ext cx="1749796" cy="546628"/>
          </a:xfrm>
          <a:prstGeom prst="roundRect">
            <a:avLst>
              <a:gd name="adj" fmla="val 16728"/>
            </a:avLst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Fitur chat AI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927567" y="3998763"/>
            <a:ext cx="1749796" cy="546628"/>
          </a:xfrm>
          <a:prstGeom prst="roundRect">
            <a:avLst>
              <a:gd name="adj" fmla="val 16728"/>
            </a:avLst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Dokumentasi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3013862" y="2241743"/>
            <a:ext cx="2018995" cy="3435949"/>
          </a:xfrm>
          <a:prstGeom prst="roundRect">
            <a:avLst>
              <a:gd name="adj" fmla="val 1812"/>
            </a:avLst>
          </a:prstGeom>
          <a:solidFill>
            <a:srgbClr val="EEF3F5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3013862" y="2241743"/>
            <a:ext cx="2018995" cy="312359"/>
          </a:xfrm>
          <a:prstGeom prst="rect">
            <a:avLst/>
          </a:prstGeom>
          <a:solidFill>
            <a:srgbClr val="1A6377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Doing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3148462" y="2671237"/>
            <a:ext cx="1749796" cy="546628"/>
          </a:xfrm>
          <a:prstGeom prst="roundRect">
            <a:avLst>
              <a:gd name="adj" fmla="val 16728"/>
            </a:avLst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Layout responsif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3148462" y="3335000"/>
            <a:ext cx="1749796" cy="546628"/>
          </a:xfrm>
          <a:prstGeom prst="roundRect">
            <a:avLst>
              <a:gd name="adj" fmla="val 16728"/>
            </a:avLst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Fetch data materi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5234757" y="2241743"/>
            <a:ext cx="2018995" cy="3435949"/>
          </a:xfrm>
          <a:prstGeom prst="roundRect">
            <a:avLst>
              <a:gd name="adj" fmla="val 1812"/>
            </a:avLst>
          </a:prstGeom>
          <a:solidFill>
            <a:srgbClr val="EEF3F5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5234757" y="2241743"/>
            <a:ext cx="2018995" cy="312359"/>
          </a:xfrm>
          <a:prstGeom prst="rect">
            <a:avLst/>
          </a:prstGeom>
          <a:solidFill>
            <a:srgbClr val="2E9E8F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5369357" y="2671237"/>
            <a:ext cx="1749796" cy="546628"/>
          </a:xfrm>
          <a:prstGeom prst="roundRect">
            <a:avLst>
              <a:gd name="adj" fmla="val 16728"/>
            </a:avLst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Wireframe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5369357" y="3335000"/>
            <a:ext cx="1749796" cy="546628"/>
          </a:xfrm>
          <a:prstGeom prst="roundRect">
            <a:avLst>
              <a:gd name="adj" fmla="val 16728"/>
            </a:avLst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 HTML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5369357" y="3998763"/>
            <a:ext cx="1749796" cy="546628"/>
          </a:xfrm>
          <a:prstGeom prst="roundRect">
            <a:avLst>
              <a:gd name="adj" fmla="val 16728"/>
            </a:avLst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Repositori Git</a:t>
            </a: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6016752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Ilustrasi tampilan aplikasi yang dipraktikkan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7818120" y="150876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Langkah Kerja</a:t>
            </a:r>
            <a:endParaRPr lang="en-US" sz="2000" dirty="0"/>
          </a:p>
        </p:txBody>
      </p:sp>
      <p:sp>
        <p:nvSpPr>
          <p:cNvPr id="27" name="Text 25"/>
          <p:cNvSpPr txBox="1"/>
          <p:nvPr/>
        </p:nvSpPr>
        <p:spPr>
          <a:xfrm>
            <a:off x="7818120" y="2148840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8366760" y="210312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Presentasikan ide dan lingkup proyek kepada dosen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7818120" y="3172968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8366760" y="3127248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Gambar wireframe halaman utama dan halaman fitur AI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7818120" y="4197096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8366760" y="4151376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Bangun kerangka proyek dan unggah ke repositori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7818120" y="5221224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4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8366760" y="5175504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Catat target mingguan di papan kanban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49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12  |  Final Project Development 1: Perancangan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Penilaian dan Penugasan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566160" cy="3657600"/>
          </a:xfrm>
          <a:prstGeom prst="roundRect">
            <a:avLst>
              <a:gd name="adj" fmla="val 2564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chemeClr val="accent2"/>
                </a:solidFill>
              </a:rPr>
              <a:t>BOBOT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19456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5%</a:t>
            </a:r>
            <a:endParaRPr lang="en-US" sz="6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474720"/>
            <a:ext cx="3017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Observasi</a:t>
            </a:r>
            <a:endParaRPr lang="en-US" sz="2000" dirty="0"/>
          </a:p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Kriteria: Progres proyek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4389120" y="1645920"/>
            <a:ext cx="3749040" cy="365760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63440" y="182880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Penugasan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4663440" y="2423160"/>
            <a:ext cx="32461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Proposal singkat dan wireframe proyek akhir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Repositori proyek yang aktif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412480" y="1645920"/>
            <a:ext cx="3246120" cy="3657600"/>
          </a:xfrm>
          <a:prstGeom prst="roundRect">
            <a:avLst>
              <a:gd name="adj" fmla="val 28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41080" y="182880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Indikator Sangat Baik (4)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8641080" y="2606040"/>
            <a:ext cx="28346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Progres proyek sesuai target, terdokumentasi, dan dikonsultasikan secara rutin.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532120"/>
            <a:ext cx="11109960" cy="502920"/>
          </a:xfrm>
          <a:prstGeom prst="roundRect">
            <a:avLst>
              <a:gd name="adj" fmla="val 18182"/>
            </a:avLst>
          </a:prstGeom>
          <a:solidFill>
            <a:srgbClr val="FDF1DC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3B00"/>
                </a:solidFill>
              </a:rPr>
              <a:t>Rubrik empat tingkat: Sangat Baik (4)  |  Baik (3)  |  Cukup (2)  |  Kurang (1)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50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822960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chemeClr val="accent2"/>
                </a:solidFill>
              </a:rPr>
              <a:t>PERTEMUAN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097280"/>
            <a:ext cx="5760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</a:t>
            </a:r>
            <a:endParaRPr lang="en-US" sz="9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6060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Final Project Development 2: Implementasi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SUB-CPMK-05  |  150 menit  |  Mentoring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512064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Dosen: </a:t>
            </a:r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Nurhasan Nugroho, S.T., M.Kom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949440" y="822960"/>
            <a:ext cx="4709160" cy="5120640"/>
          </a:xfrm>
          <a:prstGeom prst="roundRect">
            <a:avLst>
              <a:gd name="adj" fmla="val 1942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0" y="109728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Tujuan Pembelajaran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7315200" y="1691640"/>
            <a:ext cx="40690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Mengimplementasikan fitur inti aplikasi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Mengintegrasikan API AI untuk fitur adaptif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Menangani galat dan kondisi gagal koneksi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0" y="4572000"/>
            <a:ext cx="4069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Aktivitas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Pengembangan proyek akhir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51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13  |  Final Project Development 2: Implementasi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Langkah Kerja Proyek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84708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60020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Fitur Inti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Prioritaskan fungsi yang paling bernilai bagi pengguna.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74320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303580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278892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Integrasi API AI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Hubungkan fitur adaptif dengan layanan AI secara aman.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393192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422452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371600" y="397764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Penanganan Galat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Pesan jelas saat API gagal, lambat, atau data kosong.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512064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31520" y="541324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371600" y="516636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Kode Bersih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Pisahkan fungsi, beri nama bermakna, beri komentar seperlunya.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766560" y="1554480"/>
            <a:ext cx="4892040" cy="4617720"/>
          </a:xfrm>
          <a:prstGeom prst="roundRect">
            <a:avLst>
              <a:gd name="adj" fmla="val 1584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95160" y="16916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Struktur Modul JavaScript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995160" y="2240280"/>
            <a:ext cx="448056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js/app.js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import { tanyaAI } from './ai.js';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import { simpanProgres } from './store.js';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form.addEventListener('submit', async (e) =&gt; {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e.preventDefault();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tampil(await tanyaAI(input.value));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});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52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13  |  Final Project Development 2: Implementasi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Praktikum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6949440" cy="4434840"/>
          </a:xfrm>
          <a:prstGeom prst="roundRect">
            <a:avLst>
              <a:gd name="adj" fmla="val 1649"/>
            </a:avLst>
          </a:prstGeom>
          <a:solidFill>
            <a:srgbClr val="FFFFFF"/>
          </a:solidFill>
          <a:ln w="15875">
            <a:solidFill>
              <a:srgbClr val="9FB0B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66928" y="1527048"/>
            <a:ext cx="6912864" cy="310896"/>
          </a:xfrm>
          <a:prstGeom prst="rect">
            <a:avLst/>
          </a:prstGeom>
          <a:solidFill>
            <a:srgbClr val="DDE3E8"/>
          </a:solidFill>
          <a:ln w="12700">
            <a:solidFill>
              <a:srgbClr val="DDE3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618488"/>
            <a:ext cx="118872" cy="118872"/>
          </a:xfrm>
          <a:prstGeom prst="ellipse">
            <a:avLst/>
          </a:prstGeom>
          <a:solidFill>
            <a:srgbClr val="E5605A"/>
          </a:solidFill>
          <a:ln w="12700">
            <a:solidFill>
              <a:srgbClr val="E560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618488"/>
            <a:ext cx="118872" cy="118872"/>
          </a:xfrm>
          <a:prstGeom prst="ellipse">
            <a:avLst/>
          </a:prstGeom>
          <a:solidFill>
            <a:srgbClr val="F2B33B"/>
          </a:solidFill>
          <a:ln w="12700">
            <a:solidFill>
              <a:srgbClr val="F2B3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51560" y="1618488"/>
            <a:ext cx="118872" cy="118872"/>
          </a:xfrm>
          <a:prstGeom prst="ellipse">
            <a:avLst/>
          </a:prstGeom>
          <a:solidFill>
            <a:srgbClr val="5DBB63"/>
          </a:solidFill>
          <a:ln w="12700">
            <a:solidFill>
              <a:srgbClr val="5DBB6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371600" y="1572768"/>
            <a:ext cx="5852160" cy="219456"/>
          </a:xfrm>
          <a:prstGeom prst="roundRect">
            <a:avLst>
              <a:gd name="adj" fmla="val 41667"/>
            </a:avLst>
          </a:prstGeom>
          <a:solidFill>
            <a:srgbClr val="FFFFFF"/>
          </a:solidFill>
          <a:ln/>
        </p:spPr>
        <p:txBody>
          <a:bodyPr wrap="square" lIns="76200" tIns="76200" rIns="76200" bIns="7620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laporan progres mentoring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792968" y="2007474"/>
            <a:ext cx="6460785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Checkpoint Mentoring: Progres Fitur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927567" y="2554102"/>
            <a:ext cx="2288195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Halaman beranda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3350362" y="2612669"/>
            <a:ext cx="3028493" cy="195224"/>
          </a:xfrm>
          <a:prstGeom prst="roundRect">
            <a:avLst>
              <a:gd name="adj" fmla="val 234193"/>
            </a:avLst>
          </a:prstGeom>
          <a:solidFill>
            <a:srgbClr val="E1E6EA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3350362" y="2612669"/>
            <a:ext cx="3028493" cy="195224"/>
          </a:xfrm>
          <a:prstGeom prst="roundRect">
            <a:avLst>
              <a:gd name="adj" fmla="val 234193"/>
            </a:avLst>
          </a:prstGeom>
          <a:solidFill>
            <a:srgbClr val="2E9E8F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513454" y="2554102"/>
            <a:ext cx="740298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927567" y="3061686"/>
            <a:ext cx="2288195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 dan validasi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3350362" y="3120253"/>
            <a:ext cx="3028493" cy="195224"/>
          </a:xfrm>
          <a:prstGeom prst="roundRect">
            <a:avLst>
              <a:gd name="adj" fmla="val 234193"/>
            </a:avLst>
          </a:prstGeom>
          <a:solidFill>
            <a:srgbClr val="E1E6EA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3350362" y="3120253"/>
            <a:ext cx="2422794" cy="195224"/>
          </a:xfrm>
          <a:prstGeom prst="roundRect">
            <a:avLst>
              <a:gd name="adj" fmla="val 234193"/>
            </a:avLst>
          </a:prstGeom>
          <a:solidFill>
            <a:srgbClr val="1A6377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6513454" y="3061686"/>
            <a:ext cx="740298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80%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927567" y="3569269"/>
            <a:ext cx="2288195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Integrasi API AI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3350362" y="3627836"/>
            <a:ext cx="3028493" cy="195224"/>
          </a:xfrm>
          <a:prstGeom prst="roundRect">
            <a:avLst>
              <a:gd name="adj" fmla="val 234193"/>
            </a:avLst>
          </a:prstGeom>
          <a:solidFill>
            <a:srgbClr val="E1E6EA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3350362" y="3627836"/>
            <a:ext cx="1817096" cy="195224"/>
          </a:xfrm>
          <a:prstGeom prst="roundRect">
            <a:avLst>
              <a:gd name="adj" fmla="val 234193"/>
            </a:avLst>
          </a:prstGeom>
          <a:solidFill>
            <a:srgbClr val="1A6377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513454" y="3569269"/>
            <a:ext cx="740298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60%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927567" y="4076852"/>
            <a:ext cx="2288195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 adaptif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3350362" y="4135420"/>
            <a:ext cx="3028493" cy="195224"/>
          </a:xfrm>
          <a:prstGeom prst="roundRect">
            <a:avLst>
              <a:gd name="adj" fmla="val 234193"/>
            </a:avLst>
          </a:prstGeom>
          <a:solidFill>
            <a:srgbClr val="E1E6EA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3350362" y="4135420"/>
            <a:ext cx="1211397" cy="195224"/>
          </a:xfrm>
          <a:prstGeom prst="roundRect">
            <a:avLst>
              <a:gd name="adj" fmla="val 234193"/>
            </a:avLst>
          </a:prstGeom>
          <a:solidFill>
            <a:srgbClr val="1A6377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6513454" y="4076852"/>
            <a:ext cx="740298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40%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927567" y="4584436"/>
            <a:ext cx="2288195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Uji responsif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3350362" y="4643003"/>
            <a:ext cx="3028493" cy="195224"/>
          </a:xfrm>
          <a:prstGeom prst="roundRect">
            <a:avLst>
              <a:gd name="adj" fmla="val 234193"/>
            </a:avLst>
          </a:prstGeom>
          <a:solidFill>
            <a:srgbClr val="E1E6EA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29" name="Text 27"/>
          <p:cNvSpPr txBox="1"/>
          <p:nvPr/>
        </p:nvSpPr>
        <p:spPr>
          <a:xfrm>
            <a:off x="3350362" y="4643003"/>
            <a:ext cx="605699" cy="195224"/>
          </a:xfrm>
          <a:prstGeom prst="roundRect">
            <a:avLst>
              <a:gd name="adj" fmla="val 234193"/>
            </a:avLst>
          </a:prstGeom>
          <a:solidFill>
            <a:srgbClr val="1A6377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6513454" y="4584436"/>
            <a:ext cx="740298" cy="31235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20%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927567" y="5131064"/>
            <a:ext cx="6191585" cy="468539"/>
          </a:xfrm>
          <a:prstGeom prst="roundRect">
            <a:avLst>
              <a:gd name="adj" fmla="val 19516"/>
            </a:avLst>
          </a:prstGeom>
          <a:solidFill>
            <a:srgbClr val="FDF1DC"/>
          </a:solidFill>
          <a:ln/>
        </p:spPr>
        <p:txBody>
          <a:bodyPr wrap="square" lIns="101600" tIns="101600" rIns="101600" bIns="1016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A3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Catatan dosen: prioritaskan penanganan galat pada pemanggilan API AI.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548640" y="6016752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Ilustrasi tampilan aplikasi yang dipraktikkan</a:t>
            </a:r>
            <a:endParaRPr lang="en-US" sz="1100" dirty="0"/>
          </a:p>
        </p:txBody>
      </p:sp>
      <p:sp>
        <p:nvSpPr>
          <p:cNvPr id="33" name="Text 31"/>
          <p:cNvSpPr txBox="1"/>
          <p:nvPr/>
        </p:nvSpPr>
        <p:spPr>
          <a:xfrm>
            <a:off x="7818120" y="150876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Langkah Kerja</a:t>
            </a:r>
            <a:endParaRPr lang="en-US" sz="2000" dirty="0"/>
          </a:p>
        </p:txBody>
      </p:sp>
      <p:sp>
        <p:nvSpPr>
          <p:cNvPr id="34" name="Text 32"/>
          <p:cNvSpPr txBox="1"/>
          <p:nvPr/>
        </p:nvSpPr>
        <p:spPr>
          <a:xfrm>
            <a:off x="7818120" y="2148840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35" name="Text 33"/>
          <p:cNvSpPr txBox="1"/>
          <p:nvPr/>
        </p:nvSpPr>
        <p:spPr>
          <a:xfrm>
            <a:off x="8366760" y="210312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Implementasikan fitur inti sesuai wireframe</a:t>
            </a:r>
            <a:endParaRPr lang="en-US" sz="1400" dirty="0"/>
          </a:p>
        </p:txBody>
      </p:sp>
      <p:sp>
        <p:nvSpPr>
          <p:cNvPr id="36" name="Text 34"/>
          <p:cNvSpPr txBox="1"/>
          <p:nvPr/>
        </p:nvSpPr>
        <p:spPr>
          <a:xfrm>
            <a:off x="7818120" y="3172968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37" name="Text 35"/>
          <p:cNvSpPr txBox="1"/>
          <p:nvPr/>
        </p:nvSpPr>
        <p:spPr>
          <a:xfrm>
            <a:off x="8366760" y="3127248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Sambungkan fitur adaptif ke API AI</a:t>
            </a:r>
            <a:endParaRPr lang="en-US" sz="1400" dirty="0"/>
          </a:p>
        </p:txBody>
      </p:sp>
      <p:sp>
        <p:nvSpPr>
          <p:cNvPr id="38" name="Text 36"/>
          <p:cNvSpPr txBox="1"/>
          <p:nvPr/>
        </p:nvSpPr>
        <p:spPr>
          <a:xfrm>
            <a:off x="7818120" y="4197096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39" name="Text 37"/>
          <p:cNvSpPr txBox="1"/>
          <p:nvPr/>
        </p:nvSpPr>
        <p:spPr>
          <a:xfrm>
            <a:off x="8366760" y="4151376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Tambahkan loading, pesan galat, dan validasi input</a:t>
            </a:r>
            <a:endParaRPr lang="en-US" sz="1400" dirty="0"/>
          </a:p>
        </p:txBody>
      </p:sp>
      <p:sp>
        <p:nvSpPr>
          <p:cNvPr id="40" name="Text 38"/>
          <p:cNvSpPr txBox="1"/>
          <p:nvPr/>
        </p:nvSpPr>
        <p:spPr>
          <a:xfrm>
            <a:off x="7818120" y="5221224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4</a:t>
            </a:r>
            <a:endParaRPr lang="en-US" sz="1400" dirty="0"/>
          </a:p>
        </p:txBody>
      </p:sp>
      <p:sp>
        <p:nvSpPr>
          <p:cNvPr id="41" name="Text 39"/>
          <p:cNvSpPr txBox="1"/>
          <p:nvPr/>
        </p:nvSpPr>
        <p:spPr>
          <a:xfrm>
            <a:off x="8366760" y="5175504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Konsultasikan kendala pada sesi mentoring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53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13  |  Final Project Development 2: Implementasi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Penilaian dan Penugasan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566160" cy="3657600"/>
          </a:xfrm>
          <a:prstGeom prst="roundRect">
            <a:avLst>
              <a:gd name="adj" fmla="val 2564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chemeClr val="accent2"/>
                </a:solidFill>
              </a:rPr>
              <a:t>BOBOT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19456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5%</a:t>
            </a:r>
            <a:endParaRPr lang="en-US" sz="6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474720"/>
            <a:ext cx="3017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Observasi</a:t>
            </a:r>
            <a:endParaRPr lang="en-US" sz="2000" dirty="0"/>
          </a:p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Kriteria: Progres proyek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4389120" y="1645920"/>
            <a:ext cx="3749040" cy="365760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63440" y="182880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Penugasan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4663440" y="2423160"/>
            <a:ext cx="32461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Prototipe fitur inti yang berfungsi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Catatan kendala dan solusi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412480" y="1645920"/>
            <a:ext cx="3246120" cy="3657600"/>
          </a:xfrm>
          <a:prstGeom prst="roundRect">
            <a:avLst>
              <a:gd name="adj" fmla="val 28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41080" y="182880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Indikator Sangat Baik (4)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8641080" y="2606040"/>
            <a:ext cx="28346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API AI terintegrasi mulus dengan fitur adaptif yang responsif, akurat, dan penanganan galat komprehensif.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532120"/>
            <a:ext cx="11109960" cy="502920"/>
          </a:xfrm>
          <a:prstGeom prst="roundRect">
            <a:avLst>
              <a:gd name="adj" fmla="val 18182"/>
            </a:avLst>
          </a:prstGeom>
          <a:solidFill>
            <a:srgbClr val="FDF1DC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3B00"/>
                </a:solidFill>
              </a:rPr>
              <a:t>Rubrik empat tingkat: Sangat Baik (4)  |  Baik (3)  |  Cukup (2)  |  Kurang (1)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54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822960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chemeClr val="accent2"/>
                </a:solidFill>
              </a:rPr>
              <a:t>PERTEMUAN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097280"/>
            <a:ext cx="5760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</a:t>
            </a:r>
            <a:endParaRPr lang="en-US" sz="9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6060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Final Project Development 3: Pengujian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SUB-CPMK-05  |  150 menit  |  Mentoring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512064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Dosen: </a:t>
            </a:r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Nurhasan Nugroho, S.T., M.Kom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949440" y="822960"/>
            <a:ext cx="4709160" cy="5120640"/>
          </a:xfrm>
          <a:prstGeom prst="roundRect">
            <a:avLst>
              <a:gd name="adj" fmla="val 1942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0" y="109728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Tujuan Pembelajaran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7315200" y="1691640"/>
            <a:ext cx="40690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Menguji responsivitas pada berbagai perangkat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Mengevaluasi aksesibilitas berdasarkan standar W3C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Memperbaiki temuan dan menyiapkan dokumentasi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0" y="4572000"/>
            <a:ext cx="4069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Aktivitas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Pengembangan proyek akhir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55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14  |  Final Project Development 3: Pengujian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Langkah Kerja Proyek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84708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60020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Uji Fungsional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Skenario uji: input valid, tidak valid, dan galat API.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74320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303580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278892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Uji Responsif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Periksa mobile, tablet, desktop, dan orientasi layar.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393192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422452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371600" y="397764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Audit Aksesibilitas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Lighthouse, validator W3C, kontras, teks alt, dan keyboard.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512064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31520" y="541324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371600" y="516636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Dokumentasi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README berisi tujuan, cara menjalankan, dan daftar fitur.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766560" y="1554480"/>
            <a:ext cx="4892040" cy="4617720"/>
          </a:xfrm>
          <a:prstGeom prst="roundRect">
            <a:avLst>
              <a:gd name="adj" fmla="val 1584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95160" y="16916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Kerangka README Proyek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995160" y="2240280"/>
            <a:ext cx="448056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Nama Aplikasi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## Deskripsi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Aplikasi web belajar adaptif.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## Cara Menjalankan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 Buka index.html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 Isi API key pada server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## Fitur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 Kuis adaptif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 Chat asisten AI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56</a:t>
            </a:fld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14  |  Final Project Development 3: Pengujian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Praktikum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6949440" cy="4434840"/>
          </a:xfrm>
          <a:prstGeom prst="roundRect">
            <a:avLst>
              <a:gd name="adj" fmla="val 1649"/>
            </a:avLst>
          </a:prstGeom>
          <a:solidFill>
            <a:srgbClr val="FFFFFF"/>
          </a:solidFill>
          <a:ln w="15875">
            <a:solidFill>
              <a:srgbClr val="9FB0B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66928" y="1527048"/>
            <a:ext cx="6912864" cy="310896"/>
          </a:xfrm>
          <a:prstGeom prst="rect">
            <a:avLst/>
          </a:prstGeom>
          <a:solidFill>
            <a:srgbClr val="DDE3E8"/>
          </a:solidFill>
          <a:ln w="12700">
            <a:solidFill>
              <a:srgbClr val="DDE3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618488"/>
            <a:ext cx="118872" cy="118872"/>
          </a:xfrm>
          <a:prstGeom prst="ellipse">
            <a:avLst/>
          </a:prstGeom>
          <a:solidFill>
            <a:srgbClr val="E5605A"/>
          </a:solidFill>
          <a:ln w="12700">
            <a:solidFill>
              <a:srgbClr val="E560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1618488"/>
            <a:ext cx="118872" cy="118872"/>
          </a:xfrm>
          <a:prstGeom prst="ellipse">
            <a:avLst/>
          </a:prstGeom>
          <a:solidFill>
            <a:srgbClr val="F2B33B"/>
          </a:solidFill>
          <a:ln w="12700">
            <a:solidFill>
              <a:srgbClr val="F2B3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51560" y="1618488"/>
            <a:ext cx="118872" cy="118872"/>
          </a:xfrm>
          <a:prstGeom prst="ellipse">
            <a:avLst/>
          </a:prstGeom>
          <a:solidFill>
            <a:srgbClr val="5DBB63"/>
          </a:solidFill>
          <a:ln w="12700">
            <a:solidFill>
              <a:srgbClr val="5DBB6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371600" y="1572768"/>
            <a:ext cx="5852160" cy="219456"/>
          </a:xfrm>
          <a:prstGeom prst="roundRect">
            <a:avLst>
              <a:gd name="adj" fmla="val 41667"/>
            </a:avLst>
          </a:prstGeom>
          <a:solidFill>
            <a:srgbClr val="FFFFFF"/>
          </a:solidFill>
          <a:ln/>
        </p:spPr>
        <p:txBody>
          <a:bodyPr wrap="square" lIns="76200" tIns="76200" rIns="76200" bIns="7620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B7C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Lighthouse (contoh)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792968" y="1968429"/>
            <a:ext cx="6460785" cy="23426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Laporan Audit Lighthouse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994867" y="2241743"/>
            <a:ext cx="1211397" cy="1093257"/>
          </a:xfrm>
          <a:prstGeom prst="ellipse">
            <a:avLst/>
          </a:prstGeom>
          <a:solidFill>
            <a:srgbClr val="FFFFFF"/>
          </a:solidFill>
          <a:ln w="63500">
            <a:solidFill>
              <a:srgbClr val="2E9E8F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792968" y="3413089"/>
            <a:ext cx="1615196" cy="39044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2542764" y="2241743"/>
            <a:ext cx="1211397" cy="1093257"/>
          </a:xfrm>
          <a:prstGeom prst="ellipse">
            <a:avLst/>
          </a:prstGeom>
          <a:solidFill>
            <a:srgbClr val="FFFFFF"/>
          </a:solidFill>
          <a:ln w="63500">
            <a:solidFill>
              <a:srgbClr val="2E9E8F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95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340864" y="3413089"/>
            <a:ext cx="1615196" cy="39044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Accessibility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4090660" y="2241743"/>
            <a:ext cx="1211397" cy="1093257"/>
          </a:xfrm>
          <a:prstGeom prst="ellipse">
            <a:avLst/>
          </a:prstGeom>
          <a:solidFill>
            <a:srgbClr val="FFFFFF"/>
          </a:solidFill>
          <a:ln w="63500">
            <a:solidFill>
              <a:srgbClr val="2E9E8F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3888760" y="3413089"/>
            <a:ext cx="1615196" cy="39044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Practices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5638556" y="2241743"/>
            <a:ext cx="1211397" cy="1093257"/>
          </a:xfrm>
          <a:prstGeom prst="ellipse">
            <a:avLst/>
          </a:prstGeom>
          <a:solidFill>
            <a:srgbClr val="FFFFFF"/>
          </a:solidFill>
          <a:ln w="63500">
            <a:solidFill>
              <a:srgbClr val="2E9E8F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5436657" y="3413089"/>
            <a:ext cx="1615196" cy="39044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792968" y="4037808"/>
            <a:ext cx="6460785" cy="273314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Daftar Periksa Aksesibilitas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792968" y="4428256"/>
            <a:ext cx="3028493" cy="351404"/>
          </a:xfrm>
          <a:prstGeom prst="roundRect">
            <a:avLst>
              <a:gd name="adj" fmla="val 39032"/>
            </a:avLst>
          </a:prstGeom>
          <a:solidFill>
            <a:srgbClr val="E3F4EA"/>
          </a:solidFill>
          <a:ln/>
        </p:spPr>
        <p:txBody>
          <a:bodyPr wrap="square" lIns="101600" tIns="101600" rIns="101600" bIns="1016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Kontras warna memadai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4225260" y="4428256"/>
            <a:ext cx="3028493" cy="351404"/>
          </a:xfrm>
          <a:prstGeom prst="roundRect">
            <a:avLst>
              <a:gd name="adj" fmla="val 39032"/>
            </a:avLst>
          </a:prstGeom>
          <a:solidFill>
            <a:srgbClr val="E3F4EA"/>
          </a:solidFill>
          <a:ln/>
        </p:spPr>
        <p:txBody>
          <a:bodyPr wrap="square" lIns="101600" tIns="101600" rIns="101600" bIns="1016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Semua gambar memiliki teks alt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792968" y="4896795"/>
            <a:ext cx="3028493" cy="351404"/>
          </a:xfrm>
          <a:prstGeom prst="roundRect">
            <a:avLst>
              <a:gd name="adj" fmla="val 39032"/>
            </a:avLst>
          </a:prstGeom>
          <a:solidFill>
            <a:srgbClr val="E3F4EA"/>
          </a:solidFill>
          <a:ln/>
        </p:spPr>
        <p:txBody>
          <a:bodyPr wrap="square" lIns="101600" tIns="101600" rIns="101600" bIns="1016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Navigasi dengan keyboard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4225260" y="4896795"/>
            <a:ext cx="3028493" cy="351404"/>
          </a:xfrm>
          <a:prstGeom prst="roundRect">
            <a:avLst>
              <a:gd name="adj" fmla="val 39032"/>
            </a:avLst>
          </a:prstGeom>
          <a:solidFill>
            <a:srgbClr val="E3F4EA"/>
          </a:solidFill>
          <a:ln/>
        </p:spPr>
        <p:txBody>
          <a:bodyPr wrap="square" lIns="101600" tIns="101600" rIns="101600" bIns="1016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Validator W3C tanpa error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6016752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Ilustrasi tampilan aplikasi yang dipraktikkan</a:t>
            </a: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7818120" y="150876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Langkah Kerja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7818120" y="2148840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8366760" y="210312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Jalankan audit Lighthouse dan catat skornya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7818120" y="3172968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8366760" y="3127248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Validasi HTML dan CSS di validator W3C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7818120" y="4197096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8366760" y="4151376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Perbaiki temuan aksesibilitas dan responsivitas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7818120" y="5221224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4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8366760" y="5175504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Lengkapi README dan tangkapan layar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57</a:t>
            </a:fld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14  |  Final Project Development 3: Pengujian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Penilaian dan Penugasan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566160" cy="3657600"/>
          </a:xfrm>
          <a:prstGeom prst="roundRect">
            <a:avLst>
              <a:gd name="adj" fmla="val 2564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chemeClr val="accent2"/>
                </a:solidFill>
              </a:rPr>
              <a:t>BOBOT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19456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5%</a:t>
            </a:r>
            <a:endParaRPr lang="en-US" sz="6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474720"/>
            <a:ext cx="3017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Observasi</a:t>
            </a:r>
            <a:endParaRPr lang="en-US" sz="2000" dirty="0"/>
          </a:p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Kriteria: Progres proyek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4389120" y="1645920"/>
            <a:ext cx="3749040" cy="365760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63440" y="182880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Penugasan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4663440" y="2423160"/>
            <a:ext cx="32461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Laporan hasil pengujian dan perbaikan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Aplikasi siap dipresentasikan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412480" y="1645920"/>
            <a:ext cx="3246120" cy="3657600"/>
          </a:xfrm>
          <a:prstGeom prst="roundRect">
            <a:avLst>
              <a:gd name="adj" fmla="val 28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41080" y="182880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Indikator Sangat Baik (4)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8641080" y="2606040"/>
            <a:ext cx="28346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Integrasi API AI berjalan sempurna, responsif, dan memberi fitur adaptif yang relevan.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532120"/>
            <a:ext cx="11109960" cy="502920"/>
          </a:xfrm>
          <a:prstGeom prst="roundRect">
            <a:avLst>
              <a:gd name="adj" fmla="val 18182"/>
            </a:avLst>
          </a:prstGeom>
          <a:solidFill>
            <a:srgbClr val="FDF1DC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3B00"/>
                </a:solidFill>
              </a:rPr>
              <a:t>Rubrik empat tingkat: Sangat Baik (4)  |  Baik (3)  |  Cukup (2)  |  Kurang (1)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58</a:t>
            </a:fld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822960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chemeClr val="accent2"/>
                </a:solidFill>
              </a:rPr>
              <a:t>PERTEMUAN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097280"/>
            <a:ext cx="5760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</a:t>
            </a:r>
            <a:endParaRPr lang="en-US" sz="9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6060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Presentasi Proyek Akhir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SUB-CPMK-05  |  150 menit  |  Presentasi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512064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Dosen: </a:t>
            </a:r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Nurhasan Nugroho, S.T., M.Kom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949440" y="822960"/>
            <a:ext cx="4709160" cy="5120640"/>
          </a:xfrm>
          <a:prstGeom prst="roundRect">
            <a:avLst>
              <a:gd name="adj" fmla="val 1942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0" y="109728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Tujuan Pembelajaran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7315200" y="1691640"/>
            <a:ext cx="40690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Mendemonstrasikan aplikasi web dan fitur AI secara runtut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Menjelaskan keputusan desain dan teknis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Menanggapi pertanyaan dan masukan secara ilmiah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0" y="4572000"/>
            <a:ext cx="4069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Aktivitas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Demonstrasi aplikasi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59</a:t>
            </a:fld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15  |  Presentasi Proyek Akhir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Persiapan Presentasi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84708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60020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Alur Presentasi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Masalah, solusi, demo, hasil uji, lalu refleksi.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74320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303580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278892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Demo Langsung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Siapkan skenario dan cadangan tangkapan layar.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393192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422452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371600" y="397764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Penjelasan Teknis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Arsitektur, teknologi, dan integrasi AI yang digunakan.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512064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31520" y="541324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371600" y="516636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Tanya Jawab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Jawab singkat dan jujur, lalu catat masukan perbaikan.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766560" y="1554480"/>
            <a:ext cx="4892040" cy="4617720"/>
          </a:xfrm>
          <a:prstGeom prst="roundRect">
            <a:avLst>
              <a:gd name="adj" fmla="val 1584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95160" y="16916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Kerangka Presentasi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995160" y="2240280"/>
            <a:ext cx="448056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 Latar belakang dan tujuan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 Rancangan dan arsitektur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3. Demo fitur utama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4. Demo fitur AI adaptif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5. Hasil uji dan refleksi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6. Tanya jawab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60</a:t>
            </a:fld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15  |  Presentasi Proyek Akhir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Praktikum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6949440" cy="4434840"/>
          </a:xfrm>
          <a:prstGeom prst="roundRect">
            <a:avLst>
              <a:gd name="adj" fmla="val 1649"/>
            </a:avLst>
          </a:prstGeom>
          <a:solidFill>
            <a:srgbClr val="F7FAFB"/>
          </a:solidFill>
          <a:ln w="12700">
            <a:solidFill>
              <a:srgbClr val="C5D0D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57123" y="1686154"/>
            <a:ext cx="4308653" cy="2838298"/>
          </a:xfrm>
          <a:prstGeom prst="rect">
            <a:avLst/>
          </a:prstGeom>
          <a:solidFill>
            <a:srgbClr val="FFFFFF"/>
          </a:solidFill>
          <a:ln w="9525">
            <a:solidFill>
              <a:srgbClr val="C5D0D6"/>
            </a:solidFill>
          </a:ln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757123" y="1686154"/>
            <a:ext cx="4308653" cy="354787"/>
          </a:xfrm>
          <a:prstGeom prst="rect">
            <a:avLst/>
          </a:prstGeom>
          <a:solidFill>
            <a:srgbClr val="134E5E"/>
          </a:solidFill>
          <a:ln/>
        </p:spPr>
        <p:txBody>
          <a:bodyPr wrap="square" lIns="101600" tIns="101600" rIns="101600" bIns="10160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Belajar Adaptif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965606" y="2218334"/>
            <a:ext cx="3891686" cy="443484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Belajar sesuai levelmu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965606" y="2839212"/>
            <a:ext cx="1806854" cy="975665"/>
          </a:xfrm>
          <a:prstGeom prst="roundRect">
            <a:avLst>
              <a:gd name="adj" fmla="val 9372"/>
            </a:avLst>
          </a:prstGeom>
          <a:solidFill>
            <a:srgbClr val="E6F0F2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Kuis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Adaptif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3050438" y="2839212"/>
            <a:ext cx="1806854" cy="975665"/>
          </a:xfrm>
          <a:prstGeom prst="roundRect">
            <a:avLst>
              <a:gd name="adj" fmla="val 9372"/>
            </a:avLst>
          </a:prstGeom>
          <a:solidFill>
            <a:srgbClr val="E6F0F2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Asisten AI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965606" y="3992270"/>
            <a:ext cx="3891686" cy="354787"/>
          </a:xfrm>
          <a:prstGeom prst="roundRect">
            <a:avLst>
              <a:gd name="adj" fmla="val 38660"/>
            </a:avLst>
          </a:prstGeom>
          <a:solidFill>
            <a:srgbClr val="1A6377"/>
          </a:solidFill>
          <a:ln/>
        </p:spPr>
        <p:txBody>
          <a:bodyPr wrap="square" lIns="38100" tIns="38100" rIns="38100" bIns="3810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Mulai Belajar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5274259" y="1686154"/>
            <a:ext cx="2084832" cy="310439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Alur Presentasi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274259" y="2085289"/>
            <a:ext cx="2015338" cy="532181"/>
          </a:xfrm>
          <a:prstGeom prst="roundRect">
            <a:avLst>
              <a:gd name="adj" fmla="val 25773"/>
            </a:avLst>
          </a:prstGeom>
          <a:solidFill>
            <a:srgbClr val="E6F0F2"/>
          </a:solidFill>
          <a:ln/>
        </p:spPr>
        <p:txBody>
          <a:bodyPr wrap="square" lIns="101600" tIns="101600" rIns="101600" bIns="10160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Latar dan tujuan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5274259" y="2750515"/>
            <a:ext cx="2015338" cy="532181"/>
          </a:xfrm>
          <a:prstGeom prst="roundRect">
            <a:avLst>
              <a:gd name="adj" fmla="val 25773"/>
            </a:avLst>
          </a:prstGeom>
          <a:solidFill>
            <a:srgbClr val="E6F0F2"/>
          </a:solidFill>
          <a:ln/>
        </p:spPr>
        <p:txBody>
          <a:bodyPr wrap="square" lIns="101600" tIns="101600" rIns="101600" bIns="10160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Demo fitur utama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5274259" y="3415741"/>
            <a:ext cx="2015338" cy="532181"/>
          </a:xfrm>
          <a:prstGeom prst="roundRect">
            <a:avLst>
              <a:gd name="adj" fmla="val 25773"/>
            </a:avLst>
          </a:prstGeom>
          <a:solidFill>
            <a:srgbClr val="E6F0F2"/>
          </a:solidFill>
          <a:ln/>
        </p:spPr>
        <p:txBody>
          <a:bodyPr wrap="square" lIns="101600" tIns="101600" rIns="101600" bIns="10160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Demo fitur AI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5274259" y="4080967"/>
            <a:ext cx="2015338" cy="532181"/>
          </a:xfrm>
          <a:prstGeom prst="roundRect">
            <a:avLst>
              <a:gd name="adj" fmla="val 25773"/>
            </a:avLst>
          </a:prstGeom>
          <a:solidFill>
            <a:srgbClr val="E6F0F2"/>
          </a:solidFill>
          <a:ln/>
        </p:spPr>
        <p:txBody>
          <a:bodyPr wrap="square" lIns="101600" tIns="101600" rIns="101600" bIns="10160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1B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Tanya jawab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757123" y="4879238"/>
            <a:ext cx="6532474" cy="709574"/>
          </a:xfrm>
          <a:prstGeom prst="roundRect">
            <a:avLst>
              <a:gd name="adj" fmla="val 12887"/>
            </a:avLst>
          </a:prstGeom>
          <a:solidFill>
            <a:srgbClr val="FDF1DC"/>
          </a:solidFill>
          <a:ln/>
        </p:spPr>
        <p:txBody>
          <a:bodyPr wrap="square" lIns="127000" tIns="127000" rIns="127000" bIns="1270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A3B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Demonstrasikan aplikasi yang berjalan, jelaskan keputusan desain, dan siapkan cadangan tangkapan layar.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016752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Ilustrasi tampilan aplikasi yang dipraktikkan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7818120" y="150876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Langkah Kerja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7818120" y="2148840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8366760" y="210312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Siapkan aplikasi berjalan dan cadangan tangkapan layar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818120" y="3172968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366760" y="3127248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Latih presentasi sesuai alokasi waktu dari dosen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7818120" y="4197096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8366760" y="4151376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Demonstrasikan aplikasi di hadapan kelas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818120" y="5221224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4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8366760" y="5175504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Catat masukan untuk perbaikan akhir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61</a:t>
            </a:fld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15  |  Presentasi Proyek Akhir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Penilaian dan Penugasan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566160" cy="3657600"/>
          </a:xfrm>
          <a:prstGeom prst="roundRect">
            <a:avLst>
              <a:gd name="adj" fmla="val 2564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chemeClr val="accent2"/>
                </a:solidFill>
              </a:rPr>
              <a:t>BOBOT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19456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0%</a:t>
            </a:r>
            <a:endParaRPr lang="en-US" sz="6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474720"/>
            <a:ext cx="3017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Unjuk Kerja</a:t>
            </a:r>
            <a:endParaRPr lang="en-US" sz="2000" dirty="0"/>
          </a:p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Kriteria: Kualitas presentasi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4389120" y="1645920"/>
            <a:ext cx="3749040" cy="365760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63440" y="182880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Penugasan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4663440" y="2423160"/>
            <a:ext cx="32461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Presentasi dan demonstrasi aplikasi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Slide ringkas pendukung presentasi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412480" y="1645920"/>
            <a:ext cx="3246120" cy="3657600"/>
          </a:xfrm>
          <a:prstGeom prst="roundRect">
            <a:avLst>
              <a:gd name="adj" fmla="val 28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41080" y="182880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Indikator Sangat Baik (4)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8641080" y="2606040"/>
            <a:ext cx="28346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Integrasi API AI berjalan sempurna dan memberi respons adaptif yang akurat, cepat, dan mulus.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532120"/>
            <a:ext cx="11109960" cy="502920"/>
          </a:xfrm>
          <a:prstGeom prst="roundRect">
            <a:avLst>
              <a:gd name="adj" fmla="val 18182"/>
            </a:avLst>
          </a:prstGeom>
          <a:solidFill>
            <a:srgbClr val="FDF1DC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3B00"/>
                </a:solidFill>
              </a:rPr>
              <a:t>Rubrik empat tingkat: Sangat Baik (4)  |  Baik (3)  |  Cukup (2)  |  Kurang (1)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62</a:t>
            </a:fld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822960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chemeClr val="accent2"/>
                </a:solidFill>
              </a:rPr>
              <a:t>PERTEMUAN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097280"/>
            <a:ext cx="5760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</a:t>
            </a:r>
            <a:endParaRPr lang="en-US" sz="9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6060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Ujian Akhir Semester (UAS)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760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SUB-CPMK-05  |  150 menit  |  Ujian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512064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Dosen: </a:t>
            </a:r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Nurhasan Nugroho, S.T., M.Kom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949440" y="822960"/>
            <a:ext cx="4709160" cy="5120640"/>
          </a:xfrm>
          <a:prstGeom prst="roundRect">
            <a:avLst>
              <a:gd name="adj" fmla="val 1942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0" y="109728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Tujuan Pembelajaran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7315200" y="1691640"/>
            <a:ext cx="40690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Mengumpulkan proyek akhir secara lengkap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Menunjukkan capaian seluruh Sub-CPMK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500" dirty="0">
                <a:solidFill>
                  <a:schemeClr val="tx1"/>
                </a:solidFill>
              </a:rPr>
              <a:t>Merefleksikan proses pengembangan aplikasi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0" y="4572000"/>
            <a:ext cx="4069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Aktivitas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Pengumpulan proyek akhir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63</a:t>
            </a:fld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16  |  Ujian Akhir Semester (UAS)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Paket Pengumpulan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84708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60020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Kode Sumber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Repositori rapi dengan struktur folder dan riwayat commit.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74320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303580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278892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Dokumentasi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README, tangkapan layar, dan tautan demo.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393192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422452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371600" y="397764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Laporan Singkat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Tujuan, rancangan, hasil uji, dan refleksi penggunaan AI.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5120640"/>
            <a:ext cx="5943600" cy="1051560"/>
          </a:xfrm>
          <a:prstGeom prst="roundRect">
            <a:avLst>
              <a:gd name="adj" fmla="val 695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31520" y="541324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1371600" y="5166360"/>
            <a:ext cx="4983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Kriteria Utama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Berfungsi penuh, responsif, aksesibel, dan kode terstruktur.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766560" y="1554480"/>
            <a:ext cx="4892040" cy="4617720"/>
          </a:xfrm>
          <a:prstGeom prst="roundRect">
            <a:avLst>
              <a:gd name="adj" fmla="val 1584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95160" y="16916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Struktur Folder Proyek Akhir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995160" y="2240280"/>
            <a:ext cx="448056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proyek-akhir/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├── index.html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├── css/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│   └── style.css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├── js/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│   └── app.js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├── assets/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└── README.md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64</a:t>
            </a:fld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16  |  Ujian Akhir Semester (UAS)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Praktikum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6949440" cy="4434840"/>
          </a:xfrm>
          <a:prstGeom prst="roundRect">
            <a:avLst>
              <a:gd name="adj" fmla="val 1649"/>
            </a:avLst>
          </a:prstGeom>
          <a:solidFill>
            <a:srgbClr val="F7FAFB"/>
          </a:solidFill>
          <a:ln w="12700">
            <a:solidFill>
              <a:srgbClr val="C5D0D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57123" y="1686154"/>
            <a:ext cx="3057754" cy="4080053"/>
          </a:xfrm>
          <a:prstGeom prst="roundRect">
            <a:avLst>
              <a:gd name="adj" fmla="val 1495"/>
            </a:avLst>
          </a:prstGeom>
          <a:solidFill>
            <a:srgbClr val="1E2B33"/>
          </a:solidFill>
          <a:ln/>
        </p:spPr>
        <p:txBody>
          <a:bodyPr wrap="square" lIns="152400" tIns="152400" rIns="152400" bIns="15240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E6F0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proyek-akhir/</a:t>
            </a:r>
            <a:endParaRPr lang="en-US" sz="1300" dirty="0"/>
          </a:p>
          <a:p>
            <a:pPr algn="l" indent="0" marL="0">
              <a:buNone/>
            </a:pPr>
            <a:r>
              <a:rPr lang="en-US" sz="1300" dirty="0">
                <a:solidFill>
                  <a:srgbClr val="E6F0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├── index.html</a:t>
            </a:r>
            <a:endParaRPr lang="en-US" sz="1300" dirty="0"/>
          </a:p>
          <a:p>
            <a:pPr algn="l" indent="0" marL="0">
              <a:buNone/>
            </a:pPr>
            <a:r>
              <a:rPr lang="en-US" sz="1300" dirty="0">
                <a:solidFill>
                  <a:srgbClr val="E6F0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├── css/style.css</a:t>
            </a:r>
            <a:endParaRPr lang="en-US" sz="1300" dirty="0"/>
          </a:p>
          <a:p>
            <a:pPr algn="l" indent="0" marL="0">
              <a:buNone/>
            </a:pPr>
            <a:r>
              <a:rPr lang="en-US" sz="1300" dirty="0">
                <a:solidFill>
                  <a:srgbClr val="E6F0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├── js/app.js</a:t>
            </a:r>
            <a:endParaRPr lang="en-US" sz="1300" dirty="0"/>
          </a:p>
          <a:p>
            <a:pPr algn="l" indent="0" marL="0">
              <a:buNone/>
            </a:pPr>
            <a:r>
              <a:rPr lang="en-US" sz="1300" dirty="0">
                <a:solidFill>
                  <a:srgbClr val="E6F0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├── assets/</a:t>
            </a:r>
            <a:endParaRPr lang="en-US" sz="1300" dirty="0"/>
          </a:p>
          <a:p>
            <a:pPr algn="l" indent="0" marL="0">
              <a:buNone/>
            </a:pPr>
            <a:r>
              <a:rPr lang="en-US" sz="1300" dirty="0">
                <a:solidFill>
                  <a:srgbClr val="E6F0F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└── README.md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4162349" y="1686154"/>
            <a:ext cx="3057754" cy="354787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34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Paket Portofolio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4162349" y="2218334"/>
            <a:ext cx="3057754" cy="576529"/>
          </a:xfrm>
          <a:prstGeom prst="roundRect">
            <a:avLst>
              <a:gd name="adj" fmla="val 23791"/>
            </a:avLst>
          </a:prstGeom>
          <a:solidFill>
            <a:srgbClr val="E3F4EA"/>
          </a:solidFill>
          <a:ln/>
        </p:spPr>
        <p:txBody>
          <a:bodyPr wrap="square" lIns="101600" tIns="101600" rIns="101600" bIns="1016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Kode sumber dan repositori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4162349" y="2927909"/>
            <a:ext cx="3057754" cy="576529"/>
          </a:xfrm>
          <a:prstGeom prst="roundRect">
            <a:avLst>
              <a:gd name="adj" fmla="val 23791"/>
            </a:avLst>
          </a:prstGeom>
          <a:solidFill>
            <a:srgbClr val="E3F4EA"/>
          </a:solidFill>
          <a:ln/>
        </p:spPr>
        <p:txBody>
          <a:bodyPr wrap="square" lIns="101600" tIns="101600" rIns="101600" bIns="1016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README dan dokumentasi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4162349" y="3637483"/>
            <a:ext cx="3057754" cy="576529"/>
          </a:xfrm>
          <a:prstGeom prst="roundRect">
            <a:avLst>
              <a:gd name="adj" fmla="val 23791"/>
            </a:avLst>
          </a:prstGeom>
          <a:solidFill>
            <a:srgbClr val="E3F4EA"/>
          </a:solidFill>
          <a:ln/>
        </p:spPr>
        <p:txBody>
          <a:bodyPr wrap="square" lIns="101600" tIns="101600" rIns="101600" bIns="1016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Tautan demo aplikasi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162349" y="4347058"/>
            <a:ext cx="3057754" cy="576529"/>
          </a:xfrm>
          <a:prstGeom prst="roundRect">
            <a:avLst>
              <a:gd name="adj" fmla="val 23791"/>
            </a:avLst>
          </a:prstGeom>
          <a:solidFill>
            <a:srgbClr val="E3F4EA"/>
          </a:solidFill>
          <a:ln/>
        </p:spPr>
        <p:txBody>
          <a:bodyPr wrap="square" lIns="101600" tIns="101600" rIns="101600" bIns="1016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Tangkapan layar dan laporan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4162349" y="5056632"/>
            <a:ext cx="3057754" cy="576529"/>
          </a:xfrm>
          <a:prstGeom prst="roundRect">
            <a:avLst>
              <a:gd name="adj" fmla="val 23791"/>
            </a:avLst>
          </a:prstGeom>
          <a:solidFill>
            <a:srgbClr val="E3F4EA"/>
          </a:solidFill>
          <a:ln/>
        </p:spPr>
        <p:txBody>
          <a:bodyPr wrap="square" lIns="101600" tIns="101600" rIns="101600" bIns="10160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Refleksi penggunaan AI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6016752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Ilustrasi tampilan aplikasi yang dipraktikkan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7818120" y="150876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Langkah Kerja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7818120" y="2148840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8366760" y="210312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Rapikan struktur folder dan hapus berkas tidak terpakai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7818120" y="3172968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8366760" y="3127248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Pastikan API key tidak ikut terunggah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7818120" y="4197096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3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8366760" y="4151376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Lengkapi README, laporan, dan tautan demo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7818120" y="5221224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4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8366760" y="5175504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Kumpulkan paket proyek sesuai ketentuan dosen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65</a:t>
            </a:fld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Pertemuan 16  |  Ujian Akhir Semester (UAS)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Penilaian dan Penugasan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566160" cy="3657600"/>
          </a:xfrm>
          <a:prstGeom prst="roundRect">
            <a:avLst>
              <a:gd name="adj" fmla="val 2564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chemeClr val="accent2"/>
                </a:solidFill>
              </a:rPr>
              <a:t>BOBOT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19456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5%</a:t>
            </a:r>
            <a:endParaRPr lang="en-US" sz="6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474720"/>
            <a:ext cx="3017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Portofolio</a:t>
            </a:r>
            <a:endParaRPr lang="en-US" sz="2000" dirty="0"/>
          </a:p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Kriteria: Komprehensif proyek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4389120" y="1645920"/>
            <a:ext cx="3749040" cy="3657600"/>
          </a:xfrm>
          <a:prstGeom prst="roundRect">
            <a:avLst>
              <a:gd name="adj" fmla="val 25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63440" y="182880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Penugasan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4663440" y="2423160"/>
            <a:ext cx="32461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Paket portofolio proyek akhir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Refleksi satu halaman tentang proses belajar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412480" y="1645920"/>
            <a:ext cx="3246120" cy="3657600"/>
          </a:xfrm>
          <a:prstGeom prst="roundRect">
            <a:avLst>
              <a:gd name="adj" fmla="val 281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41080" y="182880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Indikator Sangat Baik (4)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8641080" y="2606040"/>
            <a:ext cx="28346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Aplikasi berfungsi penuh, kode sangat rapi, responsif, dan menerapkan standar aksesibilitas.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532120"/>
            <a:ext cx="11109960" cy="502920"/>
          </a:xfrm>
          <a:prstGeom prst="roundRect">
            <a:avLst>
              <a:gd name="adj" fmla="val 18182"/>
            </a:avLst>
          </a:prstGeom>
          <a:solidFill>
            <a:srgbClr val="FDF1DC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3B00"/>
                </a:solidFill>
              </a:rPr>
              <a:t>Rubrik empat tingkat: Sangat Baik (4)  |  Baik (3)  |  Cukup (2)  |  Kurang (1)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66</a:t>
            </a:fld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822960"/>
            <a:ext cx="10698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Terima Kasih</a:t>
            </a:r>
            <a:endParaRPr lang="en-US" sz="48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82880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Dosen Pengampu: </a:t>
            </a:r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Nurhasan Nugroho, S.T., M.Kom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731520" y="2651760"/>
            <a:ext cx="5394960" cy="3291840"/>
          </a:xfrm>
          <a:prstGeom prst="roundRect">
            <a:avLst>
              <a:gd name="adj" fmla="val 2778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283464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Pustaka Utama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1005840" y="3383280"/>
            <a:ext cx="48463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Duckett, J. 2011. HTML and CSS: Design and Build Websites. Wiley.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Duckett, J. 2014. JavaScript and JQuery: Interactive Front-End Web Development. Wiley.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Nixon, R. 2021. Learning PHP, MySQL &amp; JavaScript. O'Reilly Media.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400800" y="2651760"/>
            <a:ext cx="5029200" cy="3291840"/>
          </a:xfrm>
          <a:prstGeom prst="roundRect">
            <a:avLst>
              <a:gd name="adj" fmla="val 2778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675120" y="283464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Pustaka Pendukung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6675120" y="3383280"/>
            <a:ext cx="44805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Freeman, E., &amp; Robson, E. 2020. Head First HTML and CSS. O'Reilly Media.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MDN Web Docs. 2024. Learn Web Development. Mozilla Contributors.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943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NIBA Web">
  <a:themeElements>
    <a:clrScheme name="UNIBA Web">
      <a:dk1>
        <a:srgbClr val="1B2A33"/>
      </a:dk1>
      <a:lt1>
        <a:srgbClr val="FFFFFF"/>
      </a:lt1>
      <a:dk2>
        <a:srgbClr val="134E5E"/>
      </a:dk2>
      <a:lt2>
        <a:srgbClr val="E6F0F2"/>
      </a:lt2>
      <a:accent1>
        <a:srgbClr val="1A6377"/>
      </a:accent1>
      <a:accent2>
        <a:srgbClr val="F2A93B"/>
      </a:accent2>
      <a:accent3>
        <a:srgbClr val="2E9E8F"/>
      </a:accent3>
      <a:accent4>
        <a:srgbClr val="D95D39"/>
      </a:accent4>
      <a:accent5>
        <a:srgbClr val="5B7C99"/>
      </a:accent5>
      <a:accent6>
        <a:srgbClr val="7A4EAB"/>
      </a:accent6>
      <a:hlink>
        <a:srgbClr val="1A6377"/>
      </a:hlink>
      <a:folHlink>
        <a:srgbClr val="5B7C99"/>
      </a:folHlink>
    </a:clrScheme>
    <a:fontScheme name="UNIBA Web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67</Slides>
  <Notes>67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</vt:vector>
  </TitlesOfParts>
  <Company>Universitas Bina Bangsa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 Perkuliahan Pemrograman Web Dasar (PTI241302227)</dc:title>
  <dc:subject>PptxGenJS Presentation</dc:subject>
  <dc:creator>Nurhasan Nugroho, S.T., M.Kom</dc:creator>
  <cp:lastModifiedBy>Nurhasan Nugroho, S.T., M.Kom</cp:lastModifiedBy>
  <cp:revision>1</cp:revision>
  <dcterms:created xsi:type="dcterms:W3CDTF">2026-10-07T04:33:16Z</dcterms:created>
  <dcterms:modified xsi:type="dcterms:W3CDTF">2026-10-07T04:33:16Z</dcterms:modified>
</cp:coreProperties>
</file>