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rtemuan 1" id="{95b8f601-7ec2-a770-3419-12681a5b2fa1}">
          <p14:sldIdLst>
            <p14:sldId id="257"/>
            <p14:sldId id="258"/>
            <p14:sldId id="259"/>
          </p14:sldIdLst>
        </p14:section>
        <p14:section name="Pertemuan 2" id="{94d9b3f6-4f7a-bedc-29a7-f4468b31282c}">
          <p14:sldIdLst>
            <p14:sldId id="260"/>
            <p14:sldId id="261"/>
            <p14:sldId id="262"/>
          </p14:sldIdLst>
        </p14:section>
        <p14:section name="Pertemuan 3" id="{1e73d450-041e-1d50-5b16-558e97e76aa3}">
          <p14:sldIdLst>
            <p14:sldId id="263"/>
            <p14:sldId id="264"/>
            <p14:sldId id="265"/>
          </p14:sldIdLst>
        </p14:section>
        <p14:section name="Pertemuan 4" id="{943daf01-a4d4-cc0e-f53f-e07cc19bfb68}">
          <p14:sldIdLst>
            <p14:sldId id="266"/>
            <p14:sldId id="267"/>
            <p14:sldId id="268"/>
          </p14:sldIdLst>
        </p14:section>
        <p14:section name="Pertemuan 5" id="{f583e32d-52a2-28f3-e3fc-dcc7014606fe}">
          <p14:sldIdLst>
            <p14:sldId id="269"/>
            <p14:sldId id="270"/>
            <p14:sldId id="271"/>
          </p14:sldIdLst>
        </p14:section>
        <p14:section name="Pertemuan 6" id="{fa11a863-ea26-e817-83cd-fa45abca0bf3}">
          <p14:sldIdLst>
            <p14:sldId id="272"/>
            <p14:sldId id="273"/>
            <p14:sldId id="274"/>
          </p14:sldIdLst>
        </p14:section>
        <p14:section name="Pertemuan 7" id="{6da980e6-0256-4125-30a2-62ee22fda43a}">
          <p14:sldIdLst>
            <p14:sldId id="275"/>
            <p14:sldId id="276"/>
            <p14:sldId id="277"/>
          </p14:sldIdLst>
        </p14:section>
        <p14:section name="Pertemuan 8" id="{55abe48f-0f65-befd-3dd4-258fd72f1db1}">
          <p14:sldIdLst>
            <p14:sldId id="278"/>
            <p14:sldId id="279"/>
            <p14:sldId id="280"/>
          </p14:sldIdLst>
        </p14:section>
        <p14:section name="Pertemuan 9" id="{daeb8eac-0f93-ebb4-edb7-64173a3b7a6e}">
          <p14:sldIdLst>
            <p14:sldId id="281"/>
            <p14:sldId id="282"/>
            <p14:sldId id="283"/>
          </p14:sldIdLst>
        </p14:section>
        <p14:section name="Pertemuan 10" id="{e9257d2a-7114-4602-5b19-cbd48147e8f5}">
          <p14:sldIdLst>
            <p14:sldId id="284"/>
            <p14:sldId id="285"/>
            <p14:sldId id="286"/>
          </p14:sldIdLst>
        </p14:section>
        <p14:section name="Pertemuan 11" id="{a40135a7-669d-8109-9f19-8f3d04c1c54f}">
          <p14:sldIdLst>
            <p14:sldId id="287"/>
            <p14:sldId id="288"/>
            <p14:sldId id="289"/>
          </p14:sldIdLst>
        </p14:section>
        <p14:section name="Pertemuan 12" id="{a509cf98-b0e0-167d-edfc-ce7630cd925e}">
          <p14:sldIdLst>
            <p14:sldId id="290"/>
            <p14:sldId id="291"/>
            <p14:sldId id="292"/>
          </p14:sldIdLst>
        </p14:section>
        <p14:section name="Pertemuan 13" id="{222a06ca-02a2-8fa6-5ae2-25807a05536e}">
          <p14:sldIdLst>
            <p14:sldId id="293"/>
            <p14:sldId id="294"/>
            <p14:sldId id="295"/>
          </p14:sldIdLst>
        </p14:section>
        <p14:section name="Pertemuan 14" id="{be276804-a1d2-d5c9-dab0-326f87dd6ef6}">
          <p14:sldIdLst>
            <p14:sldId id="296"/>
            <p14:sldId id="297"/>
            <p14:sldId id="298"/>
          </p14:sldIdLst>
        </p14:section>
        <p14:section name="Pertemuan 15" id="{1993e2a7-026e-fd22-a48e-907bbfb2e17a}">
          <p14:sldIdLst>
            <p14:sldId id="299"/>
            <p14:sldId id="300"/>
            <p14:sldId id="301"/>
          </p14:sldIdLst>
        </p14:section>
        <p14:section name="Pertemuan 16" id="{df1a0dff-fb1f-3706-4153-ffd94a409716}">
          <p14:sldIdLst>
            <p14:sldId id="302"/>
            <p14:sldId id="303"/>
            <p14:sldId id="304"/>
          </p14:sldIdLst>
        </p14:section>
        <p14:section name="Penutup" id="{8f768bcc-1476-1d1b-3713-e54dcd325f93}">
          <p14:sldIdLst>
            <p14:sldId id="3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pembuka mata kuliah. Dosen pengampu: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1: Pengantar Web dan Etika Digital.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2: Arsitektur Client-Server dan Protokol Internet.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3: Struktur HTML5 dan Semantik.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4: Styling dengan CSS3 dan Responsive Design.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5: Framework CSS (Bootstrap/Tailwind).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6: Dasar Pemrograman Back-end (PHP/Node.js).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7: Integrasi Database (MySQL/MongoDB).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8: Ujian Tengah Semester (UTS).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9: Autentikasi dan Keamanan Web.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10: Integrasi API dan AI.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11: Pengembangan Proyek Web I: Perancangan Sistem.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12: Pengembangan Proyek Web II: Fitur Utama.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13: Pengembangan Proyek Web III: Testing dan Debugging.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14: Deployment Web.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15: Review Proyek Akhir.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16: Ujian Akhir Semester (UAS): Pengumpulan Proyek Akhir.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keempat konsep, berikan contoh nyata.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praktik langkah demi langkah. Dosen: Nurhasan Nugroho, S.T., M.Kom.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480560"/>
            <a:ext cx="9144000" cy="66294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40080" y="1188720"/>
            <a:ext cx="78638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4008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Nurhasan Nugroho, S.T., M.Kom.  |  Program Studi Pendidikan Teknologi Informasi - Universitas Bina Bangsa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2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2200" dirty="0"/>
          </a:p>
        </p:txBody>
      </p:sp>
      <p:sp>
        <p:nvSpPr>
          <p:cNvPr id="4" name="Shape 1"/>
          <p:cNvSpPr/>
          <p:nvPr/>
        </p:nvSpPr>
        <p:spPr>
          <a:xfrm>
            <a:off x="0" y="4800600"/>
            <a:ext cx="9144000" cy="18288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5" name="Text 2"/>
          <p:cNvSpPr/>
          <p:nvPr/>
        </p:nvSpPr>
        <p:spPr>
          <a:xfrm>
            <a:off x="457200" y="4828032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Nurhasan Nugroho, S.T., M.Kom.  |  PTI231302228 Pemrograman Web dan Teknologi Internet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40080" y="1188720"/>
            <a:ext cx="7863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Materi Perkuliahan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Pemrograman Web dan Teknologi Internet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83464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PTI231302228  |  Semester 5  |  2 SKS  |  16 Pertemuan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29184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Dosen Pengampu: Nurhasan Nugroho, S.T., M.Kom.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1. Pengantar Web dan Etika Digital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Sub-CPMK-01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Ceramah dan Diskusi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Menjelaskan ekosistem web dan peran pengembang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Menganalisis kasus etika dan hak cipta di web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Mengaudit aksesibilitas situs dengan Lighthouse/WAVE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Ketepatan menjelaskan prinsip inklusivitas dan etika dalam pengembangan web.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Observasi - partisipasi dan analisis kritis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Pengantar Web dan Etika Digital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Ekosistem Web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Browser, server, domain, dan hosting bekerja bersama menyajikan halaman.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Etika Pengembang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Privasi data, hak cipta, lisensi, dan integritas akademik.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Aksesibilitas (WCAG)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Kontras warna, teks alternatif, label form, dan navigasi keyboard.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Web Inklusif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Desain untuk semua pengguna, termasuk penyandang disabilitas.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Pengantar Web dan Etika Digital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Buka situs kampus di Chrome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Jalankan Lighthouse &gt; Accessibility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Catat 3 temuan dan usulkan perbaikan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&lt;img src="logo.png" alt="Logo Uniba"&gt;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&lt;label for="cari"&gt;Cari&lt;/label&gt;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&lt;input id="cari" type="search"&gt;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&lt;button aria-label="Kirim"&gt;Kirim&lt;/button&gt;</a:t>
            </a:r>
            <a:endParaRPr lang="en-US" sz="1000" dirty="0"/>
          </a:p>
        </p:txBody>
      </p:sp>
      <p:pic>
        <p:nvPicPr>
          <p:cNvPr id="7" name="Image 0" descr="Tampilan aplikasi praktik pertemuan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Observasi - partisipasi dan analisis kritis.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2. Arsitektur Client-Server dan Protokol Internet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Sub-CPMK-02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Collaborative Learning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Menjelaskan model client-server dan peran protokol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Membedakan method dan status code HTTP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Mensimulasikan alur request-response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Ketepatan menjelaskan alur komunikasi data antara client dan server.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Tes Tulis - ketepatan konsep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Arsitektur Client-Server dan Protokol Internet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Client dan Server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Client meminta layanan, server memproses dan mengirim respons.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HTTP Method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GET mengambil data, POST mengirim data, PUT/DELETE mengubah/menghapus.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Status Code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200 OK, 301 redirect, 404 tidak ditemukan, 500 error server.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HTTPS dan TLS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Enkripsi menjaga kerahasiaan dan keutuhan data saat transit.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Arsitektur Client-Server dan Protokol Internet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Buka DevTools &gt; tab Network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Muat ulang halaman, amati request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Peragakan peran client dan server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 /index.html HTTP/1.1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Host: binabangsa.ac.id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HTTP/1.1 200 OK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Content-Type: text/html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Content-Length: 4521</a:t>
            </a:r>
            <a:endParaRPr lang="en-US" sz="1000" dirty="0"/>
          </a:p>
        </p:txBody>
      </p:sp>
      <p:pic>
        <p:nvPicPr>
          <p:cNvPr id="7" name="Image 0" descr="Tampilan aplikasi praktik pertemuan 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Tes Tulis - ketepatan konsep.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3. Struktur HTML5 dan Semantik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Sub-CPMK-03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Praktikum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Menyusun halaman dengan elemen semantik HTML5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Membuat form dan menyisipkan media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Menulis kode rapi dan tervalidasi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Kemampuan mengimplementasikan desain responsif yang adaptif.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Unjuk Kerja - kerapian kode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Struktur HTML5 dan Semantik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Elemen Semantik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header, nav, main, article, section, aside, footer memberi makna.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Form HTML5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Input type email, date, number, serta atribut required.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Media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Gambar, audio, video, dan figure dengan keterangan.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Validasi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W3C Validator memastikan struktur kode benar.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Struktur HTML5 dan Semantik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Buat folder pertemuan3/index.html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Susun layout semantik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Validasi di validator.w3.org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&lt;header&gt;&lt;h1&gt;Portal PTI&lt;/h1&gt;&lt;/header&gt;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&lt;nav&gt;Beranda | Profil&lt;/nav&gt;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&lt;main&gt;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&lt;article&gt;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&lt;h2&gt;Berita&lt;/h2&gt;&lt;p&gt;...&lt;/p&gt;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&lt;/article&gt;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&lt;/main&gt;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&lt;footer&gt;&amp;copy; 2026&lt;/footer&gt;</a:t>
            </a:r>
            <a:endParaRPr lang="en-US" sz="1000" dirty="0"/>
          </a:p>
        </p:txBody>
      </p:sp>
      <p:pic>
        <p:nvPicPr>
          <p:cNvPr id="7" name="Image 0" descr="Tampilan aplikasi praktik pertemuan 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Unjuk Kerja - kerapian kode.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4. Styling dengan CSS3 dan Responsive Design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Sub-CPMK-03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Praktikum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Menerapkan selector dan box model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Menyusun layout dengan Flexbox dan Grid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Mengimplementasikan media queries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Kemampuan mengimplementasikan desain responsif yang adaptif.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Unjuk Kerja - responsivitas tampilan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Styling dengan CSS3 dan Responsive Design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Selector dan Box Model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Class, id, pseudo-class; margin, border, padding, content.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Flexbox dan Grid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Tata letak satu dimensi (Flex) dan dua dimensi (Grid).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Media Queries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Mengubah gaya berdasarkan lebar layar perangkat.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Mobile-first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Mulai dari layar kecil lalu diperluas ke layar besar.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Styling dengan CSS3 dan Responsive Design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Tautkan style.css ke index.html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Buat grid 3 kolom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Tambah media query 768px dan 480px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.grid{display:grid;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grid-template-columns:repeat(3,1fr);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gap:16px;}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@media (max-width:768px){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.grid{grid-template-columns:1fr 1fr;}}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@media (max-width:480px){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.grid{grid-template-columns:1fr;}}</a:t>
            </a:r>
            <a:endParaRPr lang="en-US" sz="1000" dirty="0"/>
          </a:p>
        </p:txBody>
      </p:sp>
      <p:pic>
        <p:nvPicPr>
          <p:cNvPr id="7" name="Image 0" descr="Tampilan aplikasi praktik pertemuan 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Unjuk Kerja - responsivitas tampilan.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5. Framework CSS (Bootstrap/Tailwind)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Sub-CPMK-03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Praktikum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Memakai grid 12 kolom Bootstrap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Menyusun komponen navbar dan card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Membandingkan Bootstrap dan Tailwind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Kemampuan mengimplementasikan desain responsif yang adaptif.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Unjuk Kerja - efisiensi penggunaan framework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Framework CSS (Bootstrap/Tailwind)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Grid Bootstrap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Container, row, dan col-* membagi layar menjadi 12 kolom.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Komponen Siap Pakai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Navbar, card, button, modal, dan form.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Tailwind Utility-first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Kelas kecil seperti p-4, flex, text-center disusun langsung.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CDN dan Kustomisasi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Memuat framework via CDN dan menimpa gaya sendiri.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Framework CSS (Bootstrap/Tailwind)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Sisipkan CDN Bootstrap 5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Bangun navbar dan 3 card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Uji pada ukuran layar berbeda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&lt;div class="container"&gt;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&lt;div class="row"&gt;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&lt;div class="col-12 col-md-4"&gt;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&lt;div class="card p-3"&gt;Akademik&lt;/div&gt;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&lt;/div&gt;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&lt;/div&gt;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&lt;/div&gt;</a:t>
            </a:r>
            <a:endParaRPr lang="en-US" sz="1000" dirty="0"/>
          </a:p>
        </p:txBody>
      </p:sp>
      <p:pic>
        <p:nvPicPr>
          <p:cNvPr id="7" name="Image 0" descr="Tampilan aplikasi praktik pertemuan 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Unjuk Kerja - efisiensi penggunaan framework.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6. Dasar Pemrograman Back-end (PHP/Node.js)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Sub-CPMK-04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Praktikum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Menulis sintaks dasar PHP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Memproses data form dengan GET/POST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Menjalankan server lokal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Keberhasilan membangun sistem informasi web fungsional dengan database.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Unjuk Kerja - logika pemrograman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Dasar Pemrograman Back-end (PHP/Node.js)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Sintaks PHP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Variabel, tipe data, operator, dan percabangan.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Fungsi dan Array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Mengelompokkan logika dan data agar dapat dipakai ulang.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Form Processing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Superglobal $_GET dan $_POST menerima input pengguna.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Alternatif Node.js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JavaScript di sisi server memakai Express.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Dasar Pemrograman Back-end (PHP/Node.js)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Jalankan php -S localhost:8000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Buat halo.php dengan form nama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Tampilkan sapaan dari input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&lt;?php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$nama = $_POST["nama"] ?? "Tamu";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echo "Halo, " . htmlspecialchars($nama);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(date("N") &gt;= 6) 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echo " - selamat akhir pekan!";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?&gt;</a:t>
            </a:r>
            <a:endParaRPr lang="en-US" sz="1000" dirty="0"/>
          </a:p>
        </p:txBody>
      </p:sp>
      <p:pic>
        <p:nvPicPr>
          <p:cNvPr id="7" name="Image 0" descr="Tampilan aplikasi praktik pertemuan 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Unjuk Kerja - logika pemrograman.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7. Integrasi Database (MySQL/MongoDB)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Sub-CPMK-04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Praktikum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Merancang tabel dan relasi MySQL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Menghubungkan PHP dengan database (PDO)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Mengimplementasikan operasi CRUD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Keberhasilan membangun sistem informasi web fungsional dengan database.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Unjuk Kerja - integritas data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Integrasi Database (MySQL/MongoDB)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Desain Tabel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Primary key, foreign key, dan normalisasi dasar.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Koneksi PDO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Koneksi aman dengan penanganan error.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Operasi CRUD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Create, Read, Update, Delete data mahasiswa.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Integritas Data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Prepared statement mencegah SQL injection.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Integrasi Database (MySQL/MongoDB)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Impor database di phpMyAdmin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Buat koneksi db.php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Buat halaman tambah, ubah, hapus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$pdo = new PDO("mysql:host=localhost;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dbname=kampus", $u, $p);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$s = $pdo-&gt;prepare(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"INSERT INTO mahasiswa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(nim,nama) VALUES (?,?)");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$s-&gt;execute([$nim, $nama]);</a:t>
            </a:r>
            <a:endParaRPr lang="en-US" sz="1000" dirty="0"/>
          </a:p>
        </p:txBody>
      </p:sp>
      <p:pic>
        <p:nvPicPr>
          <p:cNvPr id="7" name="Image 0" descr="Tampilan aplikasi praktik pertemuan 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Unjuk Kerja - integritas data.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8. Ujian Tengah Semester (UTS)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Sub-CPMK-02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Ujian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Mengulang konsep pertemuan 1-7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Menjawab soal konsep dan analisis kasus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Menjaga integritas akademik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Ketepatan menjelaskan alur komunikasi data antara client dan server.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Tes Tulis - penguasaan teori (19,05%)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Ujian Tengah Semester (UTS)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Cakupan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Etika web, client-server, HTML5, CSS3, framework, PHP, database.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Format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Tes tulis 150 menit: pilihan ganda, essai, studi kasus.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Strategi Belajar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Ulangi praktik, bandingkan kode, buat ringkasan alur request.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Integritas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Kerjakan mandiri; plagiarisme berdampak pada nilai.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Ujian Tengah Semester (UTS)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Siapkan kartu mahasiswa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Baca kisi-kisi per sub-CPMK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Kerjakan dengan manajemen waktu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Contoh soal: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 Jelaskan alur request-response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saat membuka halaman PHP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yang membaca database.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 Tulis media query agar 3 kolom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menjadi 1 kolom di ponsel.</a:t>
            </a:r>
            <a:endParaRPr lang="en-US" sz="1000" dirty="0"/>
          </a:p>
        </p:txBody>
      </p:sp>
      <p:pic>
        <p:nvPicPr>
          <p:cNvPr id="7" name="Image 0" descr="Tampilan aplikasi praktik pertemuan 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Tes Tulis - penguasaan teori (19,05%).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9. Autentikasi dan Keamanan Web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Sub-CPMK-04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Ceramah dan Praktik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Menerapkan login dengan session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Menyimpan password dengan hash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Mengenali serangan SQL injection, XSS, CSRF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Keberhasilan membangun sistem informasi web fungsional dengan database.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Unjuk Kerja - keamanan sistem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Autentikasi dan Keamanan Web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Autentikasi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Memverifikasi identitas lewat username dan password.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Session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Menjaga status login antarhalaman dengan session_start().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Ancaman Umum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SQL injection, XSS, dan CSRF beserta pencegahannya.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Praktik Aman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Hash password, prepared statement, token CSRF, HTTPS.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Autentikasi dan Keamanan Web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Buat tabel users dengan hash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Buat login.php dan logout.php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Lindungi halaman dengan cek session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$hash = password_hash($pw,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PASSWORD_DEFAULT);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(password_verify($pw, $hash)) 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session_start();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$_SESSION["user"] = $id;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header("Location: dashboard.php");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000" dirty="0"/>
          </a:p>
        </p:txBody>
      </p:sp>
      <p:pic>
        <p:nvPicPr>
          <p:cNvPr id="7" name="Image 0" descr="Tampilan aplikasi praktik pertemuan 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Unjuk Kerja - keamanan sistem.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10. Integrasi API dan AI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Sub-CPMK-04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Project Based Learning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Memahami REST API dan format JSON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Memanggil API memakai fetch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Mengintegrasikan layanan AI secara aman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Keberhasilan membangun sistem informasi web fungsional dengan database.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Unjuk Kerja - inovasi integrasi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Integrasi API dan AI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REST dan JSON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Endpoint, method, dan pertukaran data berformat JSON.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Fetch API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Permintaan asinkron dari browser memakai async/await.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Layanan AI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Memanfaatkan model AI untuk asisten, ringkasan, atau rekomendasi.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Keamanan API Key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Simpan kunci di server, jangan di kode front-end.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Integrasi API dan AI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Buat endpoint proxy chat.php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Hubungkan form ke fetch()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Tampilkan jawaban pada antarmuka chat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r = await fetch("chat.php", 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method: "POST",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headers: {"Content-Type":"application/json"},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body: JSON.stringify({pesan})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data = await r.json();</a:t>
            </a:r>
            <a:endParaRPr lang="en-US" sz="1000" dirty="0"/>
          </a:p>
        </p:txBody>
      </p:sp>
      <p:pic>
        <p:nvPicPr>
          <p:cNvPr id="7" name="Image 0" descr="Tampilan aplikasi praktik pertemuan 1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Unjuk Kerja - inovasi integrasi.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11. Pengembangan Proyek Web I: Perancangan Sistem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Sub-CPMK-04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Project Based Learning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Menganalisis kebutuhan dan menyusun use case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Membuat wireframe antarmuka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Merancang ERD basis data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Keberhasilan membangun sistem informasi web fungsional dengan database.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Presentasi - kreativitas desain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Pengembangan Proyek Web I: Perancangan Sistem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Analisis Kebutuhan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Identifikasi pengguna, masalah, dan fitur prioritas.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Use Case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Menggambarkan interaksi aktor dengan sistem.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Wireframe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Sketsa tata letak halaman sebelum coding.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ERD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Entitas, atribut, dan relasi antartabel.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Pengembangan Proyek Web I: Perancangan Sistem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Tentukan topik proyek kelompok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Gambar wireframe dan ERD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Presentasikan rancangan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Proyek: Sistem Informasi ...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Aktor : Admin, Pengguna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Fitur : login, CRUD, laporan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Tabel : users, projects, tasks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Tools : Figma, draw.io</a:t>
            </a:r>
            <a:endParaRPr lang="en-US" sz="1000" dirty="0"/>
          </a:p>
        </p:txBody>
      </p:sp>
      <p:pic>
        <p:nvPicPr>
          <p:cNvPr id="7" name="Image 0" descr="Tampilan aplikasi praktik pertemuan 1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Presentasi - kreativitas desain.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12. Pengembangan Proyek Web II: Fitur Utama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Sub-CPMK-04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Project Based Learning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Menyusun struktur folder proyek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Mengimplementasikan fitur utama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Mengelola versi kode dengan Git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Keberhasilan membangun sistem informasi web fungsional dengan database.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Unjuk Kerja - fungsionalitas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Pengembangan Proyek Web II: Fitur Utama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Struktur Proyek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Pisahkan config, includes, pages, dan assets.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Implementasi Fitur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CRUD, autentikasi, dan tampilan sesuai rancangan.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Git Dasar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init, add, commit, dan push untuk riwayat perubahan.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Code Review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Rekan menelaah keterbacaan dan kesalahan logika.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Pengembangan Proyek Web II: Fitur Utama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Inisialisasi repository Git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Coding fitur utama per anggota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Commit berkala dengan pesan jelas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init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add 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commit -m "fitur login"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branch -M main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push -u origin main</a:t>
            </a:r>
            <a:endParaRPr lang="en-US" sz="1000" dirty="0"/>
          </a:p>
        </p:txBody>
      </p:sp>
      <p:pic>
        <p:nvPicPr>
          <p:cNvPr id="7" name="Image 0" descr="Tampilan aplikasi praktik pertemuan 1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Unjuk Kerja - fungsionalitas.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13. Pengembangan Proyek Web III: Testing dan Debugging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Sub-CPMK-04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Project Based Learning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Menyusun skenario pengujian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Melacak kesalahan dengan DevTools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Memperbaiki performa dan responsivitas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Keberhasilan membangun sistem informasi web fungsional dengan database.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Unjuk Kerja - kualitas kode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Pengembangan Proyek Web III: Testing dan Debugging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Jenis Pengujian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Fungsional, antarmuka, kompatibilitas, dan keamanan.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Debugging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Console, breakpoint, dan error log PHP.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Cross-browser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Uji di Chrome, Firefox, dan perangkat mobile.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Lighthouse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Ukur performa, aksesibilitas, dan SEO.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Pengembangan Proyek Web III: Testing dan Debugging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Tulis tabel skenario uji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Perbaiki bug dengan DevTools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Jalankan audit Lighthouse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ini_set('display_errors', 1);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error_reporting(E_ALL);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console.log(data);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Skenario uji: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login salah -&gt; pesan error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hapus data -&gt; konfirmasi</a:t>
            </a:r>
            <a:endParaRPr lang="en-US" sz="1000" dirty="0"/>
          </a:p>
        </p:txBody>
      </p:sp>
      <p:pic>
        <p:nvPicPr>
          <p:cNvPr id="7" name="Image 0" descr="Tampilan aplikasi praktik pertemuan 1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Unjuk Kerja - kualitas kode.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14. Deployment Web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Sub-CPMK-04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Praktikum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Menyiapkan hosting dan domain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Mengunggah aplikasi dan database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Mengaktifkan HTTPS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Keberhasilan membangun sistem informasi web fungsional dengan database.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Unjuk Kerja - aksesibilitas online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Deployment Web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Hosting dan Domain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Shared hosting atau VPS dengan alamat domain.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Upload Aplikasi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FTP, File Manager, atau Git deploy.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Konfigurasi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Variabel lingkungan dan kredensial database produksi.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HTTPS dan Backup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Sertifikat SSL dan cadangan berkala.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Deployment Web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Ekspor database lokal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Unggah file ke hosting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Uji akses dari perangkat lain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git push origin main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mysql -u user -p db &lt; backup.sql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.env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DB_HOST=localhost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DB_NAME=proyek_db</a:t>
            </a:r>
            <a:endParaRPr lang="en-US" sz="1000" dirty="0"/>
          </a:p>
        </p:txBody>
      </p:sp>
      <p:pic>
        <p:nvPicPr>
          <p:cNvPr id="7" name="Image 0" descr="Tampilan aplikasi praktik pertemuan 1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Unjuk Kerja - aksesibilitas online.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15. Review Proyek Akhir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Sub-CPMK-04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Diskusi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Mempresentasikan proyek secara runtut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Mendemokan fitur utama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Menerima dan menanggapi masukan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Keberhasilan membangun sistem informasi web fungsional dengan database.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Presentasi - komunikasi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Review Proyek Akhir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Struktur Presentasi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Masalah, solusi, rancangan, demo, dan pembelajaran.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Demo Langsung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Tunjukkan alur utama tanpa bertele-tele.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Tanya Jawab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Jawab dengan konsep dan bukti implementasi.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Refleksi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Catat perbaikan sebelum pengumpulan akhir.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Review Proyek Akhir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Siapkan slide 10 menit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Latihan demo aplikasi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Catat masukan penguji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Alur presentasi (10 menit):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 Latar belakang masalah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 Rancangan sistem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 Demo fitur utama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 Kendala dan solusi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 Rencana pengembangan</a:t>
            </a:r>
            <a:endParaRPr lang="en-US" sz="1000" dirty="0"/>
          </a:p>
        </p:txBody>
      </p:sp>
      <p:pic>
        <p:nvPicPr>
          <p:cNvPr id="7" name="Image 0" descr="Tampilan aplikasi praktik pertemuan 1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Presentasi - komunikasi.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Pertemuan 16. Ujian Akhir Semester (UAS): Pengumpulan Proyek Akhir</a:t>
            </a:r>
            <a:endParaRPr lang="en-US" sz="2200" dirty="0"/>
          </a:p>
        </p:txBody>
      </p:sp>
      <p:sp>
        <p:nvSpPr>
          <p:cNvPr id="3" name="chip0"/>
          <p:cNvSpPr/>
          <p:nvPr/>
        </p:nvSpPr>
        <p:spPr>
          <a:xfrm>
            <a:off x="457200" y="1005840"/>
            <a:ext cx="1371600" cy="347472"/>
          </a:xfrm>
          <a:prstGeom prst="roundRect">
            <a:avLst>
              <a:gd name="adj" fmla="val 26316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058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Sub-CPMK-04</a:t>
            </a:r>
            <a:endParaRPr lang="en-US" sz="1050" dirty="0"/>
          </a:p>
        </p:txBody>
      </p:sp>
      <p:sp>
        <p:nvSpPr>
          <p:cNvPr id="5" name="chip1"/>
          <p:cNvSpPr/>
          <p:nvPr/>
        </p:nvSpPr>
        <p:spPr>
          <a:xfrm>
            <a:off x="1920240" y="1005840"/>
            <a:ext cx="2011680" cy="347472"/>
          </a:xfrm>
          <a:prstGeom prst="roundRect">
            <a:avLst>
              <a:gd name="adj" fmla="val 26316"/>
            </a:avLst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920240" y="100584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Ujian</a:t>
            </a:r>
            <a:endParaRPr lang="en-US" sz="1050" dirty="0"/>
          </a:p>
        </p:txBody>
      </p:sp>
      <p:sp>
        <p:nvSpPr>
          <p:cNvPr id="7" name="chip2"/>
          <p:cNvSpPr/>
          <p:nvPr/>
        </p:nvSpPr>
        <p:spPr>
          <a:xfrm>
            <a:off x="4023360" y="1005840"/>
            <a:ext cx="1097280" cy="347472"/>
          </a:xfrm>
          <a:prstGeom prst="roundRect">
            <a:avLst>
              <a:gd name="adj" fmla="val 26316"/>
            </a:avLst>
          </a:prstGeom>
          <a:solidFill>
            <a:schemeClr val="accent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23360" y="100584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150 menit</a:t>
            </a:r>
            <a:endParaRPr lang="en-US" sz="1050" dirty="0"/>
          </a:p>
        </p:txBody>
      </p:sp>
      <p:sp>
        <p:nvSpPr>
          <p:cNvPr id="9" name="chip3"/>
          <p:cNvSpPr/>
          <p:nvPr/>
        </p:nvSpPr>
        <p:spPr>
          <a:xfrm>
            <a:off x="5212080" y="1005840"/>
            <a:ext cx="3108960" cy="347472"/>
          </a:xfrm>
          <a:prstGeom prst="roundRect">
            <a:avLst>
              <a:gd name="adj" fmla="val 26316"/>
            </a:avLst>
          </a:prstGeom>
          <a:solidFill>
            <a:schemeClr val="tx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12080" y="100584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Nurhasan Nugroho, S.T., M.Kom.</a:t>
            </a:r>
            <a:endParaRPr lang="en-US" sz="1050" dirty="0"/>
          </a:p>
        </p:txBody>
      </p:sp>
      <p:sp>
        <p:nvSpPr>
          <p:cNvPr id="11" name="cardTujuan"/>
          <p:cNvSpPr/>
          <p:nvPr/>
        </p:nvSpPr>
        <p:spPr>
          <a:xfrm>
            <a:off x="45720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Tujuan Pembelajaran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Mengumpulkan produk web yang berfungsi penuh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Memenuhi kriteria kognitif, afektif, psikomotorik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Menunjukkan orisinalitas dan etika</a:t>
            </a:r>
            <a:endParaRPr lang="en-US" sz="1400" dirty="0"/>
          </a:p>
        </p:txBody>
      </p:sp>
      <p:sp>
        <p:nvSpPr>
          <p:cNvPr id="14" name="cardIndikator"/>
          <p:cNvSpPr/>
          <p:nvPr/>
        </p:nvSpPr>
        <p:spPr>
          <a:xfrm>
            <a:off x="4663440" y="1554480"/>
            <a:ext cx="4023360" cy="30632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46320" y="164592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Indikator dan Penilaian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103120"/>
            <a:ext cx="36576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Indikator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Keberhasilan membangun sistem informasi web fungsional dengan database.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Penilaian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Produk - kualitas produk akhir (14,31%)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Materi: Ujian Akhir Semester (UAS): Pengumpulan Proyek Akhir</a:t>
            </a:r>
            <a:endParaRPr lang="en-US" sz="2200" dirty="0"/>
          </a:p>
        </p:txBody>
      </p:sp>
      <p:sp>
        <p:nvSpPr>
          <p:cNvPr id="3" name="kartu0"/>
          <p:cNvSpPr/>
          <p:nvPr/>
        </p:nvSpPr>
        <p:spPr>
          <a:xfrm>
            <a:off x="45720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4" name="aksen0"/>
          <p:cNvSpPr/>
          <p:nvPr/>
        </p:nvSpPr>
        <p:spPr>
          <a:xfrm>
            <a:off x="457200" y="1051560"/>
            <a:ext cx="73152" cy="169164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Produk Akhir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Aplikasi web, source code, database, dan tautan hosting.</a:t>
            </a:r>
            <a:endParaRPr lang="en-US" sz="1300" dirty="0"/>
          </a:p>
        </p:txBody>
      </p:sp>
      <p:sp>
        <p:nvSpPr>
          <p:cNvPr id="7" name="kartu1"/>
          <p:cNvSpPr/>
          <p:nvPr/>
        </p:nvSpPr>
        <p:spPr>
          <a:xfrm>
            <a:off x="4663440" y="105156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8" name="aksen1"/>
          <p:cNvSpPr/>
          <p:nvPr/>
        </p:nvSpPr>
        <p:spPr>
          <a:xfrm>
            <a:off x="4663440" y="1051560"/>
            <a:ext cx="73152" cy="169164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92040" y="116128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Dokumen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60020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Laporan singkat, panduan penggunaan, dan akun uji.</a:t>
            </a:r>
            <a:endParaRPr lang="en-US" sz="1300" dirty="0"/>
          </a:p>
        </p:txBody>
      </p:sp>
      <p:sp>
        <p:nvSpPr>
          <p:cNvPr id="11" name="kartu2"/>
          <p:cNvSpPr/>
          <p:nvPr/>
        </p:nvSpPr>
        <p:spPr>
          <a:xfrm>
            <a:off x="45720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2" name="aksen2"/>
          <p:cNvSpPr/>
          <p:nvPr/>
        </p:nvSpPr>
        <p:spPr>
          <a:xfrm>
            <a:off x="457200" y="2926080"/>
            <a:ext cx="73152" cy="169164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Penilaian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Kognitif 30%, afektif 30%, psikomotorik 40%.</a:t>
            </a:r>
            <a:endParaRPr lang="en-US" sz="1300" dirty="0"/>
          </a:p>
        </p:txBody>
      </p:sp>
      <p:sp>
        <p:nvSpPr>
          <p:cNvPr id="15" name="kartu3"/>
          <p:cNvSpPr/>
          <p:nvPr/>
        </p:nvSpPr>
        <p:spPr>
          <a:xfrm>
            <a:off x="4663440" y="2926080"/>
            <a:ext cx="4023360" cy="169164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aksen3"/>
          <p:cNvSpPr/>
          <p:nvPr/>
        </p:nvSpPr>
        <p:spPr>
          <a:xfrm>
            <a:off x="4663440" y="2926080"/>
            <a:ext cx="73152" cy="1691640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92040" y="3035808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Integritas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474720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Orisinalitas kode dan kepatuhan etika akademik.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Praktik: Ujian Akhir Semester (UAS): Pengumpulan Proyek Akhir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Langkah Praktik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4023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Cek seluruh fitur berjalan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Kumpulkan tautan, kode, dan database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chemeClr val="tx1"/>
                </a:solidFill>
              </a:rPr>
              <a:t>Siapkan akun uji untuk penilai</a:t>
            </a:r>
            <a:endParaRPr lang="en-US" sz="1200" dirty="0"/>
          </a:p>
        </p:txBody>
      </p:sp>
      <p:sp>
        <p:nvSpPr>
          <p:cNvPr id="5" name="kodeBox"/>
          <p:cNvSpPr/>
          <p:nvPr/>
        </p:nvSpPr>
        <p:spPr>
          <a:xfrm>
            <a:off x="457200" y="2377440"/>
            <a:ext cx="4023360" cy="22860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423160"/>
            <a:ext cx="38404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Checklist pengumpulan: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[x] Tautan aplikasi (HTTPS)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[x] Repository / ZIP source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[x] File .sql database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9AD1A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[x] Laporan dan akun uji</a:t>
            </a:r>
            <a:endParaRPr lang="en-US" sz="1000" dirty="0"/>
          </a:p>
        </p:txBody>
      </p:sp>
      <p:pic>
        <p:nvPicPr>
          <p:cNvPr id="7" name="Image 0" descr="Tampilan aplikasi praktik pertemuan 1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005840"/>
            <a:ext cx="4023360" cy="257860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663440" y="3611880"/>
            <a:ext cx="4023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5"/>
                </a:solidFill>
              </a:rPr>
              <a:t>Gambar: tampilan aplikasi yang dipraktikkan</a:t>
            </a:r>
            <a:endParaRPr lang="en-US" sz="950" dirty="0"/>
          </a:p>
        </p:txBody>
      </p:sp>
      <p:sp>
        <p:nvSpPr>
          <p:cNvPr id="9" name="nilaiBox"/>
          <p:cNvSpPr/>
          <p:nvPr/>
        </p:nvSpPr>
        <p:spPr>
          <a:xfrm>
            <a:off x="4663440" y="3931920"/>
            <a:ext cx="4023360" cy="731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754880" y="3959352"/>
            <a:ext cx="3840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Penilaian: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Produk - kualitas produk akhir (14,31%). Dosen: Nurhasan Nugroho, S.T., M.Kom.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9144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Rubrik Penilaian Akhir (Pertemuan 16)</a:t>
            </a:r>
            <a:endParaRPr lang="en-US" sz="2200" dirty="0"/>
          </a:p>
        </p:txBody>
      </p:sp>
      <p:graphicFrame>
        <p:nvGraphicFramePr>
          <p:cNvPr id="5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828800"/>
                <a:gridCol w="1463040"/>
                <a:gridCol w="1463040"/>
                <a:gridCol w="14630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Kriteria (Bobot)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4 - Sangat Baik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3 - Baik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2 - Cukup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1 - Kurang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[Kognitif] Pemahaman Konsep Web (30%)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Arsitektur dan teknologi web dijelaskan komprehensif dan akurat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Dijelaskan cukup akurat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Beberapa kesalahan konsep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Tidak mampu menjelaskan konsep dasar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[Afektif] Etika dan Integritas (30%)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Integritas tinggi, orisinalitas kode, patuh etika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Orisinal dan patuh etika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Kurang orisinal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Plagiarisme / pelanggaran etika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[Psikomotorik] Implementasi Proyek (40%)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Berfungsi sempurna, responsif, terintegrasi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Berfungsi baik dan responsif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Bug fungsional signifikan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Tidak dapat dijalankan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Terima kasih. Selamat belajar dan berkarya.   |  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2803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ibaPWT">
  <a:themeElements>
    <a:clrScheme name="UnibaPWT">
      <a:dk1>
        <a:srgbClr val="1F2937"/>
      </a:dk1>
      <a:lt1>
        <a:srgbClr val="FFFFFF"/>
      </a:lt1>
      <a:dk2>
        <a:srgbClr val="1B5E70"/>
      </a:dk2>
      <a:lt2>
        <a:srgbClr val="E6F1F4"/>
      </a:lt2>
      <a:accent1>
        <a:srgbClr val="1B5E70"/>
      </a:accent1>
      <a:accent2>
        <a:srgbClr val="1E8E6E"/>
      </a:accent2>
      <a:accent3>
        <a:srgbClr val="F2A93B"/>
      </a:accent3>
      <a:accent4>
        <a:srgbClr val="D95D39"/>
      </a:accent4>
      <a:accent5>
        <a:srgbClr val="5B6C8F"/>
      </a:accent5>
      <a:accent6>
        <a:srgbClr val="8AA7B0"/>
      </a:accent6>
      <a:hlink>
        <a:srgbClr val="1B5E70"/>
      </a:hlink>
      <a:folHlink>
        <a:srgbClr val="5B6C8F"/>
      </a:folHlink>
    </a:clrScheme>
    <a:fontScheme name="UnibaPWT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Perkuliahan Pemrograman Web dan Teknologi Internet</dc:title>
  <dc:subject>PptxGenJS Presentation</dc:subject>
  <dc:creator>Nurhasan Nugroho, S.T., M.Kom.</dc:creator>
  <cp:lastModifiedBy>Nurhasan Nugroho, S.T., M.Kom.</cp:lastModifiedBy>
  <cp:revision>1</cp:revision>
  <dcterms:created xsi:type="dcterms:W3CDTF">2026-10-07T04:20:52Z</dcterms:created>
  <dcterms:modified xsi:type="dcterms:W3CDTF">2026-10-07T04:20:52Z</dcterms:modified>
</cp:coreProperties>
</file>