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notesMasterIdLst>
    <p:notesMasterId r:id="rId5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notesMaster" Target="notesMasters/notesMaster1.xml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1: Pengantar Komputasi Paralel dan Terdistribusi. Menjelaskan taksonomi Flynn, arsitektur paralel, dan model sistem terdistribusi serta implikasi etisnya.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tiap poin dengan contoh. Menjelaskan taksonomi Flynn, arsitektur paralel, dan model sistem terdistribusi serta implikasi etisnya.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langkah praktikum pada Terminal Linux (lscpu, nproc), lalu mahasiswa mengulang secara mandiri.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2: Multithreading dan Sinkronisasi. Mengimplementasikan thread dan mencegah race condition dengan mutex/semaphore.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tiap poin dengan contoh. Mengimplementasikan thread dan mencegah race condition dengan mutex/semaphore.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langkah praktikum pada VS Code + gcc (Pthreads), lalu mahasiswa mengulang secara mandiri.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3: Advanced Synchronization. Mendeteksi dan memperbaiki race condition, deadlock, dan starvation.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tiap poin dengan contoh. Mendeteksi dan memperbaiki race condition, deadlock, dan starvation.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langkah praktikum pada gcc -fsanitize=thread / Valgrind, lalu mahasiswa mengulang secara mandiri.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4: Pemrograman OpenMP. Memparalelkan algoritma sekuensial dengan direktif OpenMP.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tiap poin dengan contoh. Memparalelkan algoritma sekuensial dengan direktif OpenMP.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langkah praktikum pada VS Code + gcc -fopenmp, lalu mahasiswa mengulang secara mandiri.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5: Optimasi OpenMP. Menganalisis speedup dan efisiensi serta mengoptimasi kode OpenMP.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tiap poin dengan contoh. Menganalisis speedup dan efisiensi serta mengoptimasi kode OpenMP.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langkah praktikum pada Jupyter/Excel untuk grafik speedup, lalu mahasiswa mengulang secara mandiri.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6: Pemrograman MPI. Membangun komunikasi point-to-point dengan MPI.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tiap poin dengan contoh. Membangun komunikasi point-to-point dengan MPI.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langkah praktikum pada Terminal + OpenMPI (mpicc, mpirun), lalu mahasiswa mengulang secara mandiri.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7: MPI Collective Communication. Mengimplementasikan operasi kolektif MPI secara efisien.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tiap poin dengan contoh. Mengimplementasikan operasi kolektif MPI secara efisien.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langkah praktikum pada Terminal + OpenMPI, lalu mahasiswa mengulang secara mandiri.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8: Ujian Tengah Semester (UTS). Mengukur pemahaman arsitektur paralel, multithreading, sinkronisasi, OpenMP, dan MPI.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tiap poin dengan contoh. Mengukur pemahaman arsitektur paralel, multithreading, sinkronisasi, OpenMP, dan MPI.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9: Replikasi dan Konsistensi. Menganalisis mekanisme replikasi dan konsistensi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tiap poin dengan contoh. Menganalisis mekanisme replikasi dan konsistensi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langkah praktikum pada Docker Compose + Redis (primary-replica), lalu mahasiswa mengulang secara mandiri.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10: Model Konsistensi. Memilih model konsistensi berdasarkan trade-off performa dan ketersediaan.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tiap poin dengan contoh. Memilih model konsistensi berdasarkan trade-off performa dan ketersediaan.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langkah praktikum pada Simulasi Python / Cassandra cqlsh, lalu mahasiswa mengulang secara mandiri.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11: Toleransi Kegagalan. Merancang sistem yang tahan terhadap kegagalan node.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tiap poin dengan contoh. Merancang sistem yang tahan terhadap kegagalan node.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langkah praktikum pada Docker + simulasi heartbeat, lalu mahasiswa mengulang secara mandiri.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12: Checkpointing dan Recovery. Mengimplementasikan checkpointing dan recovery otomatis.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tiap poin dengan contoh. Mengimplementasikan checkpointing dan recovery otomatis.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langkah praktikum pada Python + pickle / VS Code, lalu mahasiswa mengulang secara mandiri.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13: Kerangka Kerja Data Terdistribusi. Mereview framework pemrosesan data terdistribusi modern.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tiap poin dengan contoh. Mereview framework pemrosesan data terdistribusi modern.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langkah praktikum pada PySpark (Jupyter / spark-submit), lalu mahasiswa mengulang secara mandiri.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14: Proyek Akhir (Integrasi). Mengembangkan aplikasi terdistribusi yang mengintegrasikan OpenMP/MPI dan toleransi kegagalan.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tiap poin dengan contoh. Mengembangkan aplikasi terdistribusi yang mengintegrasikan OpenMP/MPI dan toleransi kegagalan.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Demonstrasikan langkah praktikum pada Git + VS Code + mpirun (hybrid MPI+OpenMP), lalu mahasiswa mengulang secara mandiri.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15: Presentasi Proyek. Mendemonstrasikan aplikasi dan menganalisis kualitas sistem.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tiap poin dengan contoh. Mendemonstrasikan aplikasi dan menganalisis kualitas sistem.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Pertemuan 16: Ujian Akhir Semester (UAS). Mengukur kemampuan analisis arsitektur dan mekanisme sistem terdistribusi.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tiap poin dengan contoh. Mengukur kemampuan analisis arsitektur dan mekanisme sistem terdistribusi.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1B5E73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4846320"/>
            <a:ext cx="7315200" cy="297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KOM231401218 - Komputasi Paralel dan Terdistribusi  |  Nurhasan Nugroho, S.T., M.Kom.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5E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UNIVERSITAS BINA BANGSA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KOMPUTASI PARALEL DAN TERDISTRIBUSI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4688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DE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 Perkuliahan 16 Pertemuan | KOM231401218 | 3 SKS | Semester 5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DE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Studi Ilmu Komputer - S1 | Kurikulum 2023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56616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Dosen Pengampu: Nurhasan Nugroho, S.T., M.Kom.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Peta 16 Pertemuan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14400"/>
            <a:ext cx="4023360" cy="411480"/>
          </a:xfrm>
          <a:prstGeom prst="rect">
            <a:avLst/>
          </a:prstGeom>
          <a:solidFill>
            <a:srgbClr val="F4F8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Pengantar Komputasi Paralel dan Terdistribusi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663440" y="914400"/>
            <a:ext cx="4023360" cy="411480"/>
          </a:xfrm>
          <a:prstGeom prst="rect">
            <a:avLst/>
          </a:prstGeom>
          <a:solidFill>
            <a:srgbClr val="F4F8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Multithreading dan Sinkronisasi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389888"/>
            <a:ext cx="4023360" cy="411480"/>
          </a:xfrm>
          <a:prstGeom prst="rect">
            <a:avLst/>
          </a:prstGeom>
          <a:solidFill>
            <a:srgbClr val="F4F8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Advanced Synchronization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63440" y="1389888"/>
            <a:ext cx="4023360" cy="411480"/>
          </a:xfrm>
          <a:prstGeom prst="rect">
            <a:avLst/>
          </a:prstGeom>
          <a:solidFill>
            <a:srgbClr val="F4F8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Pemrograman OpenMP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1865376"/>
            <a:ext cx="4023360" cy="411480"/>
          </a:xfrm>
          <a:prstGeom prst="rect">
            <a:avLst/>
          </a:prstGeom>
          <a:solidFill>
            <a:srgbClr val="F4F8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Optimasi OpenMP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4663440" y="1865376"/>
            <a:ext cx="4023360" cy="411480"/>
          </a:xfrm>
          <a:prstGeom prst="rect">
            <a:avLst/>
          </a:prstGeom>
          <a:solidFill>
            <a:srgbClr val="F4F8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Pemrograman MPI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2340864"/>
            <a:ext cx="4023360" cy="411480"/>
          </a:xfrm>
          <a:prstGeom prst="rect">
            <a:avLst/>
          </a:prstGeom>
          <a:solidFill>
            <a:srgbClr val="F4F8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MPI Collective Communication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2340864"/>
            <a:ext cx="4023360" cy="411480"/>
          </a:xfrm>
          <a:prstGeom prst="rect">
            <a:avLst/>
          </a:prstGeom>
          <a:solidFill>
            <a:srgbClr val="F4F8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Ujian Tengah Semester (UTS)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2816352"/>
            <a:ext cx="4023360" cy="411480"/>
          </a:xfrm>
          <a:prstGeom prst="rect">
            <a:avLst/>
          </a:prstGeom>
          <a:solidFill>
            <a:srgbClr val="F4F8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Replikasi dan Konsistensi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4663440" y="2816352"/>
            <a:ext cx="4023360" cy="411480"/>
          </a:xfrm>
          <a:prstGeom prst="rect">
            <a:avLst/>
          </a:prstGeom>
          <a:solidFill>
            <a:srgbClr val="F4F8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Model Konsistensi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3291840"/>
            <a:ext cx="4023360" cy="411480"/>
          </a:xfrm>
          <a:prstGeom prst="rect">
            <a:avLst/>
          </a:prstGeom>
          <a:solidFill>
            <a:srgbClr val="F4F8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 Toleransi Kegagalan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663440" y="3291840"/>
            <a:ext cx="4023360" cy="411480"/>
          </a:xfrm>
          <a:prstGeom prst="rect">
            <a:avLst/>
          </a:prstGeom>
          <a:solidFill>
            <a:srgbClr val="F4F8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 Checkpointing dan Recovery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767328"/>
            <a:ext cx="4023360" cy="411480"/>
          </a:xfrm>
          <a:prstGeom prst="rect">
            <a:avLst/>
          </a:prstGeom>
          <a:solidFill>
            <a:srgbClr val="F4F8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13. Kerangka Kerja Data Terdistribusi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4663440" y="3767328"/>
            <a:ext cx="4023360" cy="411480"/>
          </a:xfrm>
          <a:prstGeom prst="rect">
            <a:avLst/>
          </a:prstGeom>
          <a:solidFill>
            <a:srgbClr val="F4F8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 Proyek Akhir (Integrasi)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457200" y="4242816"/>
            <a:ext cx="4023360" cy="411480"/>
          </a:xfrm>
          <a:prstGeom prst="rect">
            <a:avLst/>
          </a:prstGeom>
          <a:solidFill>
            <a:srgbClr val="F4F8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15. Presentasi Proyek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4663440" y="4242816"/>
            <a:ext cx="4023360" cy="411480"/>
          </a:xfrm>
          <a:prstGeom prst="rect">
            <a:avLst/>
          </a:prstGeom>
          <a:solidFill>
            <a:srgbClr val="F4F8F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16. Ujian Akhir Semester (UAS)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5E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Pengantar Komputasi Paralel dan Terdistribusi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560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DE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SUB-CPMK-01 | Tujuan: Menjelaskan taksonomi Flynn, arsitektur paralel, dan model sistem terdistribusi serta implikasi etisnya.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Dosen: Nurhasan Nugroho, S.T., M.Kom.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 | Materi Pokok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512064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Komputasi serial vs paralel vs terdistribusi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Taksonomi Flynn: SISD, SIMD, MISD, MIMD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Memori bersama vs memori terdistribusi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Hukum Amdahl: Speedup = 1 / ((1-P) + P/N)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Etika: keamanan data, konsumsi energi, tanggung jawab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852160" y="1005840"/>
            <a:ext cx="2834640" cy="3566160"/>
          </a:xfrm>
          <a:prstGeom prst="rect">
            <a:avLst/>
          </a:prstGeom>
          <a:solidFill>
            <a:srgbClr val="F4F8FA"/>
          </a:solidFill>
          <a:ln w="12700">
            <a:solidFill>
              <a:srgbClr val="1B5E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89320" y="10972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Aktivitas &amp; Penilaian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989320" y="155448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 kasus arsitektur sistem | Observasi (5%)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Durasi: 150 menit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989320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Sub-CPMK: SUB-CPMK-01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 | Praktikum: Terminal Linux (lscpu, nproc)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457200" y="731520"/>
            <a:ext cx="8229600" cy="3977640"/>
          </a:xfrm>
          <a:prstGeom prst="roundRect">
            <a:avLst>
              <a:gd name="adj" fmla="val 2299"/>
            </a:avLst>
          </a:prstGeom>
          <a:solidFill>
            <a:srgbClr val="1E1E2E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822960"/>
            <a:ext cx="118872" cy="118872"/>
          </a:xfrm>
          <a:prstGeom prst="ellipse">
            <a:avLst/>
          </a:prstGeom>
          <a:solidFill>
            <a:srgbClr val="FF5F56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822960"/>
            <a:ext cx="118872" cy="118872"/>
          </a:xfrm>
          <a:prstGeom prst="ellipse">
            <a:avLst/>
          </a:prstGeom>
          <a:solidFill>
            <a:srgbClr val="FFBD2E"/>
          </a:solidFill>
          <a:ln/>
        </p:spPr>
      </p:sp>
      <p:sp>
        <p:nvSpPr>
          <p:cNvPr id="6" name="Shape 4"/>
          <p:cNvSpPr/>
          <p:nvPr/>
        </p:nvSpPr>
        <p:spPr>
          <a:xfrm>
            <a:off x="1005840" y="822960"/>
            <a:ext cx="118872" cy="118872"/>
          </a:xfrm>
          <a:prstGeom prst="ellipse">
            <a:avLst/>
          </a:prstGeom>
          <a:solidFill>
            <a:srgbClr val="27C93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200400" y="768096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kode.c / terminal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097280"/>
            <a:ext cx="47548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 sys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 amdahl(p, n):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1 / ((1 - p) + p / n)</a:t>
            </a:r>
            <a:endParaRPr lang="en-US" sz="1000" dirty="0"/>
          </a:p>
          <a:p>
            <a:pPr indent="0" marL="0">
              <a:buNone/>
            </a:pP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n in (2, 4, 8, 16):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print(f"N={n:2d} speedup={amdahl(0.9, n):.2f}")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79476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lscpu | grep -E "Model name|^CPU\(s\)|Thread"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nproc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python3 amdahl.py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577840" y="1097280"/>
            <a:ext cx="2926080" cy="2606040"/>
          </a:xfrm>
          <a:prstGeom prst="rect">
            <a:avLst/>
          </a:prstGeom>
          <a:solidFill>
            <a:srgbClr val="11111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669280" y="1143000"/>
            <a:ext cx="27432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Model name : Intel(R) Core(TM) i5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CPU(s)     : 8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N= 2 speedup=1.82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N= 4 speedup=3.08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N= 8 speedup=4.71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N=16 speedup=6.40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5E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2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Multithreading dan Sinkronisasi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560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DE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SUB-CPMK-02 | Tujuan: Mengimplementasikan thread dan mencegah race condition dengan mutex/semaphore.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Dosen: Nurhasan Nugroho, S.T., M.Kom.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P2 | Materi Pokok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512064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Proses vs thread; siklus hidup thread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Pthreads / threading Python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section dan race condition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Mutex, lock, dan semaphore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Praktik: thread-safe counter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852160" y="1005840"/>
            <a:ext cx="2834640" cy="3566160"/>
          </a:xfrm>
          <a:prstGeom prst="rect">
            <a:avLst/>
          </a:prstGeom>
          <a:solidFill>
            <a:srgbClr val="F4F8FA"/>
          </a:solidFill>
          <a:ln w="12700">
            <a:solidFill>
              <a:srgbClr val="1B5E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89320" y="10972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Aktivitas &amp; Penilaian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989320" y="155448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Coding implementasi thread | Unjuk Kerja (5%)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Durasi: 150 menit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989320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Sub-CPMK: SUB-CPMK-02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P2 | Praktikum: VS Code + gcc (Pthreads)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457200" y="731520"/>
            <a:ext cx="8229600" cy="3977640"/>
          </a:xfrm>
          <a:prstGeom prst="roundRect">
            <a:avLst>
              <a:gd name="adj" fmla="val 2299"/>
            </a:avLst>
          </a:prstGeom>
          <a:solidFill>
            <a:srgbClr val="1E1E2E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822960"/>
            <a:ext cx="118872" cy="118872"/>
          </a:xfrm>
          <a:prstGeom prst="ellipse">
            <a:avLst/>
          </a:prstGeom>
          <a:solidFill>
            <a:srgbClr val="FF5F56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822960"/>
            <a:ext cx="118872" cy="118872"/>
          </a:xfrm>
          <a:prstGeom prst="ellipse">
            <a:avLst/>
          </a:prstGeom>
          <a:solidFill>
            <a:srgbClr val="FFBD2E"/>
          </a:solidFill>
          <a:ln/>
        </p:spPr>
      </p:sp>
      <p:sp>
        <p:nvSpPr>
          <p:cNvPr id="6" name="Shape 4"/>
          <p:cNvSpPr/>
          <p:nvPr/>
        </p:nvSpPr>
        <p:spPr>
          <a:xfrm>
            <a:off x="1005840" y="822960"/>
            <a:ext cx="118872" cy="118872"/>
          </a:xfrm>
          <a:prstGeom prst="ellipse">
            <a:avLst/>
          </a:prstGeom>
          <a:solidFill>
            <a:srgbClr val="27C93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200400" y="768096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kode.c / terminal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097280"/>
            <a:ext cx="47548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#include &lt;pthread.h&gt;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c = 0; pthread_mutex_t m;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void* work(void* a) {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for (int i=0;i&lt;100000;i++) {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pthread_mutex_lock(&amp;m);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c++;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pthread_mutex_unlock(&amp;m);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 return NULL; }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79476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gcc counter.c -o counter -lpthread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./counter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577840" y="1097280"/>
            <a:ext cx="2926080" cy="2606040"/>
          </a:xfrm>
          <a:prstGeom prst="rect">
            <a:avLst/>
          </a:prstGeom>
          <a:solidFill>
            <a:srgbClr val="11111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669280" y="1143000"/>
            <a:ext cx="27432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Tanpa mutex : c = 183422 (salah)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Dengan mutex: c = 400000 (benar)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B5E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Synchronization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560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DE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SUB-CPMK-02 | Tujuan: Mendeteksi dan memperbaiki race condition, deadlock, dan starvation.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Dosen: Nurhasan Nugroho, S.T., M.Kom.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P3 | Materi Pokok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512064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Deadlock: 4 kondisi Coffman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 variable dan monitor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Producer-Consumer, Readers-Writers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Dining Philosophers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Tools: ThreadSanitizer, Helgrind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852160" y="1005840"/>
            <a:ext cx="2834640" cy="3566160"/>
          </a:xfrm>
          <a:prstGeom prst="rect">
            <a:avLst/>
          </a:prstGeom>
          <a:solidFill>
            <a:srgbClr val="F4F8FA"/>
          </a:solidFill>
          <a:ln w="12700">
            <a:solidFill>
              <a:srgbClr val="1B5E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89320" y="10972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Aktivitas &amp; Penilaian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989320" y="155448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Debugging race condition | Unjuk Kerja (5%)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Durasi: 150 menit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989320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Sub-CPMK: SUB-CPMK-02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P3 | Praktikum: gcc -fsanitize=thread / Valgrind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457200" y="731520"/>
            <a:ext cx="8229600" cy="3977640"/>
          </a:xfrm>
          <a:prstGeom prst="roundRect">
            <a:avLst>
              <a:gd name="adj" fmla="val 2299"/>
            </a:avLst>
          </a:prstGeom>
          <a:solidFill>
            <a:srgbClr val="1E1E2E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822960"/>
            <a:ext cx="118872" cy="118872"/>
          </a:xfrm>
          <a:prstGeom prst="ellipse">
            <a:avLst/>
          </a:prstGeom>
          <a:solidFill>
            <a:srgbClr val="FF5F56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822960"/>
            <a:ext cx="118872" cy="118872"/>
          </a:xfrm>
          <a:prstGeom prst="ellipse">
            <a:avLst/>
          </a:prstGeom>
          <a:solidFill>
            <a:srgbClr val="FFBD2E"/>
          </a:solidFill>
          <a:ln/>
        </p:spPr>
      </p:sp>
      <p:sp>
        <p:nvSpPr>
          <p:cNvPr id="6" name="Shape 4"/>
          <p:cNvSpPr/>
          <p:nvPr/>
        </p:nvSpPr>
        <p:spPr>
          <a:xfrm>
            <a:off x="1005840" y="822960"/>
            <a:ext cx="118872" cy="118872"/>
          </a:xfrm>
          <a:prstGeom prst="ellipse">
            <a:avLst/>
          </a:prstGeom>
          <a:solidFill>
            <a:srgbClr val="27C93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200400" y="768096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kode.c / terminal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097280"/>
            <a:ext cx="47548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sem_t empty, full; pthread_mutex_t mx;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void* producer(void* a){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sem_wait(&amp;empty);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pthread_mutex_lock(&amp;mx);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buf[in++ % N] = item;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pthread_mutex_unlock(&amp;mx);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sem_post(&amp;full);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79476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gcc -g -fsanitize=thread pc.c -o pc -lpthread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./pc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577840" y="1097280"/>
            <a:ext cx="2926080" cy="2606040"/>
          </a:xfrm>
          <a:prstGeom prst="rect">
            <a:avLst/>
          </a:prstGeom>
          <a:solidFill>
            <a:srgbClr val="11111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669280" y="1143000"/>
            <a:ext cx="27432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WARNING: ThreadSanitizer: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data race (pid=4121)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Write of size 4 at pc.c:12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Setelah perbaikan: 0 warnings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5E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4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Pemrograman OpenMP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560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DE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SUB-CPMK-03 | Tujuan: Memparalelkan algoritma sekuensial dengan direktif OpenMP.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Dosen: Nurhasan Nugroho, S.T., M.Kom.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P4 | Materi Pokok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512064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fork-join dan shared memory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#pragma omp parallel / parallel for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Klausa: private, shared, reduction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schedule(static|dynamic|guided)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Menghindari race condition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852160" y="1005840"/>
            <a:ext cx="2834640" cy="3566160"/>
          </a:xfrm>
          <a:prstGeom prst="rect">
            <a:avLst/>
          </a:prstGeom>
          <a:solidFill>
            <a:srgbClr val="F4F8FA"/>
          </a:solidFill>
          <a:ln w="12700">
            <a:solidFill>
              <a:srgbClr val="1B5E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89320" y="10972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Aktivitas &amp; Penilaian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989320" y="155448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Paralelisasi algoritma sekuensial | Unjuk Kerja (10%)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Durasi: 150 menit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989320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Sub-CPMK: SUB-CPMK-03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P4 | Praktikum: VS Code + gcc -fopenmp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457200" y="731520"/>
            <a:ext cx="8229600" cy="3977640"/>
          </a:xfrm>
          <a:prstGeom prst="roundRect">
            <a:avLst>
              <a:gd name="adj" fmla="val 2299"/>
            </a:avLst>
          </a:prstGeom>
          <a:solidFill>
            <a:srgbClr val="1E1E2E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822960"/>
            <a:ext cx="118872" cy="118872"/>
          </a:xfrm>
          <a:prstGeom prst="ellipse">
            <a:avLst/>
          </a:prstGeom>
          <a:solidFill>
            <a:srgbClr val="FF5F56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822960"/>
            <a:ext cx="118872" cy="118872"/>
          </a:xfrm>
          <a:prstGeom prst="ellipse">
            <a:avLst/>
          </a:prstGeom>
          <a:solidFill>
            <a:srgbClr val="FFBD2E"/>
          </a:solidFill>
          <a:ln/>
        </p:spPr>
      </p:sp>
      <p:sp>
        <p:nvSpPr>
          <p:cNvPr id="6" name="Shape 4"/>
          <p:cNvSpPr/>
          <p:nvPr/>
        </p:nvSpPr>
        <p:spPr>
          <a:xfrm>
            <a:off x="1005840" y="822960"/>
            <a:ext cx="118872" cy="118872"/>
          </a:xfrm>
          <a:prstGeom prst="ellipse">
            <a:avLst/>
          </a:prstGeom>
          <a:solidFill>
            <a:srgbClr val="27C93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200400" y="768096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kode.c / terminal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097280"/>
            <a:ext cx="47548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#include &lt;omp.h&gt;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double s = 0.0; long n = 100000000;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#pragma omp parallel for reduction(+:s)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(long i = 0; i &lt; n; i++) {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double x = (i + 0.5) / n;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 += 4.0 / (1.0 + x * x);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printf("pi = %.8f\n", s / n);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79476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gcc -fopenmp pi.c -o pi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OMP_NUM_THREADS=4 ./pi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577840" y="1097280"/>
            <a:ext cx="2926080" cy="2606040"/>
          </a:xfrm>
          <a:prstGeom prst="rect">
            <a:avLst/>
          </a:prstGeom>
          <a:solidFill>
            <a:srgbClr val="11111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669280" y="1143000"/>
            <a:ext cx="27432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pi = 3.14159265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Serial   : 0.92 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 thread : 0.25 s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B5E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5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Optimasi OpenMP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560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DE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SUB-CPMK-03 | Tujuan: Menganalisis speedup dan efisiensi serta mengoptimasi kode OpenMP.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Dosen: Nurhasan Nugroho, S.T., M.Kom.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P5 | Materi Pokok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512064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Speedup S = Ts/Tp; Efisiensi E = S/p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balancing dan false sharing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Overhead sinkronisasi (critical vs atomic)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Pengukuran omp_get_wtime()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Skalabilitas kuat vs lemah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852160" y="1005840"/>
            <a:ext cx="2834640" cy="3566160"/>
          </a:xfrm>
          <a:prstGeom prst="rect">
            <a:avLst/>
          </a:prstGeom>
          <a:solidFill>
            <a:srgbClr val="F4F8FA"/>
          </a:solidFill>
          <a:ln w="12700">
            <a:solidFill>
              <a:srgbClr val="1B5E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89320" y="10972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Aktivitas &amp; Penilaian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989320" y="155448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Laporan analisis performa | Laporan (5%)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Durasi: 150 menit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989320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Sub-CPMK: SUB-CPMK-03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P5 | Praktikum: Jupyter/Excel untuk grafik speedup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457200" y="731520"/>
            <a:ext cx="8229600" cy="3977640"/>
          </a:xfrm>
          <a:prstGeom prst="roundRect">
            <a:avLst>
              <a:gd name="adj" fmla="val 2299"/>
            </a:avLst>
          </a:prstGeom>
          <a:solidFill>
            <a:srgbClr val="1E1E2E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822960"/>
            <a:ext cx="118872" cy="118872"/>
          </a:xfrm>
          <a:prstGeom prst="ellipse">
            <a:avLst/>
          </a:prstGeom>
          <a:solidFill>
            <a:srgbClr val="FF5F56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822960"/>
            <a:ext cx="118872" cy="118872"/>
          </a:xfrm>
          <a:prstGeom prst="ellipse">
            <a:avLst/>
          </a:prstGeom>
          <a:solidFill>
            <a:srgbClr val="FFBD2E"/>
          </a:solidFill>
          <a:ln/>
        </p:spPr>
      </p:sp>
      <p:sp>
        <p:nvSpPr>
          <p:cNvPr id="6" name="Shape 4"/>
          <p:cNvSpPr/>
          <p:nvPr/>
        </p:nvSpPr>
        <p:spPr>
          <a:xfrm>
            <a:off x="1005840" y="822960"/>
            <a:ext cx="118872" cy="118872"/>
          </a:xfrm>
          <a:prstGeom prst="ellipse">
            <a:avLst/>
          </a:prstGeom>
          <a:solidFill>
            <a:srgbClr val="27C93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200400" y="768096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kode.c / terminal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097280"/>
            <a:ext cx="47548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double t0 = omp_get_wtime();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#pragma omp parallel for schedule(dynamic,1000)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(long i=0;i&lt;n;i++) a[i]=f(i);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double t1 = omp_get_wtime();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printf("T=%.3f s\n", t1-t0);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79476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for t in 1 2 4 8; do OMP_NUM_THREADS=$t ./pi; done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577840" y="1097280"/>
            <a:ext cx="2926080" cy="2606040"/>
          </a:xfrm>
          <a:prstGeom prst="rect">
            <a:avLst/>
          </a:prstGeom>
          <a:solidFill>
            <a:srgbClr val="11111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669280" y="1143000"/>
            <a:ext cx="27432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Thread Waktu  Speedup Efisiensi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1    0.92    1.00    100%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2    0.49    1.88     94%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4    0.25    3.68     92%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8    0.15    6.13     77%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B5E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6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Pemrograman MPI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560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DE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SUB-CPMK-04 | Tujuan: Membangun komunikasi point-to-point dengan MPI.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Dosen: Nurhasan Nugroho, S.T., M.Kom.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P6 | Materi Pokok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512064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message passing, rank, dan communicator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MPI_Init, MPI_Comm_rank, MPI_Comm_size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MPI_Send / MPI_Recv (blocking)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MPI_Isend / MPI_Irecv (non-blocking)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Menghindari deadlock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852160" y="1005840"/>
            <a:ext cx="2834640" cy="3566160"/>
          </a:xfrm>
          <a:prstGeom prst="rect">
            <a:avLst/>
          </a:prstGeom>
          <a:solidFill>
            <a:srgbClr val="F4F8FA"/>
          </a:solidFill>
          <a:ln w="12700">
            <a:solidFill>
              <a:srgbClr val="1B5E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89320" y="10972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Aktivitas &amp; Penilaian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989320" y="155448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Komunikasi point-to-point | Unjuk Kerja (10%)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Durasi: 150 menit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989320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Sub-CPMK: SUB-CPMK-04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P6 | Praktikum: Terminal + OpenMPI (mpicc, mpirun)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457200" y="731520"/>
            <a:ext cx="8229600" cy="3977640"/>
          </a:xfrm>
          <a:prstGeom prst="roundRect">
            <a:avLst>
              <a:gd name="adj" fmla="val 2299"/>
            </a:avLst>
          </a:prstGeom>
          <a:solidFill>
            <a:srgbClr val="1E1E2E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822960"/>
            <a:ext cx="118872" cy="118872"/>
          </a:xfrm>
          <a:prstGeom prst="ellipse">
            <a:avLst/>
          </a:prstGeom>
          <a:solidFill>
            <a:srgbClr val="FF5F56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822960"/>
            <a:ext cx="118872" cy="118872"/>
          </a:xfrm>
          <a:prstGeom prst="ellipse">
            <a:avLst/>
          </a:prstGeom>
          <a:solidFill>
            <a:srgbClr val="FFBD2E"/>
          </a:solidFill>
          <a:ln/>
        </p:spPr>
      </p:sp>
      <p:sp>
        <p:nvSpPr>
          <p:cNvPr id="6" name="Shape 4"/>
          <p:cNvSpPr/>
          <p:nvPr/>
        </p:nvSpPr>
        <p:spPr>
          <a:xfrm>
            <a:off x="1005840" y="822960"/>
            <a:ext cx="118872" cy="118872"/>
          </a:xfrm>
          <a:prstGeom prst="ellipse">
            <a:avLst/>
          </a:prstGeom>
          <a:solidFill>
            <a:srgbClr val="27C93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200400" y="768096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kode.c / terminal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097280"/>
            <a:ext cx="47548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MPI_Init(&amp;argc,&amp;argv);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MPI_Comm_rank(MPI_COMM_WORLD,&amp;r);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(r == 0) { int v = 42;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MPI_Send(&amp;v,1,MPI_INT,1,0,MPI_COMM_WORLD);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 else if (r == 1) { int v;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MPI_Recv(&amp;v,1,MPI_INT,0,0,MPI_COMM_WORLD,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MPI_STATUS_IGNORE);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printf("Rank 1 menerima %d\n", v); }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79476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mpicc hello.c -o hello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mpirun -np 4 ./hello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577840" y="1097280"/>
            <a:ext cx="2926080" cy="2606040"/>
          </a:xfrm>
          <a:prstGeom prst="rect">
            <a:avLst/>
          </a:prstGeom>
          <a:solidFill>
            <a:srgbClr val="11111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669280" y="1143000"/>
            <a:ext cx="27432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Rank 1 menerima 42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Rank 0 selesai kirim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B5E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7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MPI Collective Communication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560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DE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SUB-CPMK-04 | Tujuan: Mengimplementasikan operasi kolektif MPI secara efisien.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Dosen: Nurhasan Nugroho, S.T., M.Kom.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P7 | Materi Pokok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512064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MPI_Bcast, MPI_Scatter, MPI_Gather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MPI_Reduce dan MPI_Allreduce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MPI_Barrier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Pemilihan algoritma kolektif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 kasus: perkalian matriks / jumlah paralel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852160" y="1005840"/>
            <a:ext cx="2834640" cy="3566160"/>
          </a:xfrm>
          <a:prstGeom prst="rect">
            <a:avLst/>
          </a:prstGeom>
          <a:solidFill>
            <a:srgbClr val="F4F8FA"/>
          </a:solidFill>
          <a:ln w="12700">
            <a:solidFill>
              <a:srgbClr val="1B5E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89320" y="10972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Aktivitas &amp; Penilaian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989320" y="155448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Algoritma kolektif | Unjuk Kerja (10%)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Durasi: 150 menit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989320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Sub-CPMK: SUB-CPMK-04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P7 | Praktikum: Terminal + OpenMPI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457200" y="731520"/>
            <a:ext cx="8229600" cy="3977640"/>
          </a:xfrm>
          <a:prstGeom prst="roundRect">
            <a:avLst>
              <a:gd name="adj" fmla="val 2299"/>
            </a:avLst>
          </a:prstGeom>
          <a:solidFill>
            <a:srgbClr val="1E1E2E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822960"/>
            <a:ext cx="118872" cy="118872"/>
          </a:xfrm>
          <a:prstGeom prst="ellipse">
            <a:avLst/>
          </a:prstGeom>
          <a:solidFill>
            <a:srgbClr val="FF5F56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822960"/>
            <a:ext cx="118872" cy="118872"/>
          </a:xfrm>
          <a:prstGeom prst="ellipse">
            <a:avLst/>
          </a:prstGeom>
          <a:solidFill>
            <a:srgbClr val="FFBD2E"/>
          </a:solidFill>
          <a:ln/>
        </p:spPr>
      </p:sp>
      <p:sp>
        <p:nvSpPr>
          <p:cNvPr id="6" name="Shape 4"/>
          <p:cNvSpPr/>
          <p:nvPr/>
        </p:nvSpPr>
        <p:spPr>
          <a:xfrm>
            <a:off x="1005840" y="822960"/>
            <a:ext cx="118872" cy="118872"/>
          </a:xfrm>
          <a:prstGeom prst="ellipse">
            <a:avLst/>
          </a:prstGeom>
          <a:solidFill>
            <a:srgbClr val="27C93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200400" y="768096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kode.c / terminal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097280"/>
            <a:ext cx="47548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local = rank + 1, total;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MPI_Reduce(&amp;local,&amp;total,1,MPI_INT,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MPI_SUM,0,MPI_COMM_WORLD);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(rank == 0)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printf("Total = %d\n", total);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MPI_Bcast(&amp;total,1,MPI_INT,0,MPI_COMM_WORLD);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79476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mpicc reduce.c -o reduce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mpirun -np 4 ./reduce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577840" y="1097280"/>
            <a:ext cx="2926080" cy="2606040"/>
          </a:xfrm>
          <a:prstGeom prst="rect">
            <a:avLst/>
          </a:prstGeom>
          <a:solidFill>
            <a:srgbClr val="11111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669280" y="1143000"/>
            <a:ext cx="27432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 = 10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(1 + 2 + 3 + 4)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B5E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8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Ujian Tengah Semester (UTS)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560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DE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1-7 | Tujuan: Mengukur pemahaman arsitektur paralel, multithreading, sinkronisasi, OpenMP, dan MPI.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Dosen: Nurhasan Nugroho, S.T., M.Kom.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P8 | Materi Pokok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512064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Taksonomi Flynn, Amdahl, dan arsitektur memori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Thread, mutex, semaphore, deadlock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OpenMP: direktif, klausa, speedup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MPI: point-to-point dan kolektif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 dan sintesis antar-topik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852160" y="1005840"/>
            <a:ext cx="2834640" cy="3566160"/>
          </a:xfrm>
          <a:prstGeom prst="rect">
            <a:avLst/>
          </a:prstGeom>
          <a:solidFill>
            <a:srgbClr val="F4F8FA"/>
          </a:solidFill>
          <a:ln w="12700">
            <a:solidFill>
              <a:srgbClr val="1B5E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89320" y="10972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Aktivitas &amp; Penilaian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989320" y="155448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Ujian Tertulis 150 menit | Tes (15%)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Durasi: 150 menit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989320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Sub-CPMK: Pertemuan 1-7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B5E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9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Replikasi dan Konsistensi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560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DE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SUB-CPMK-05 | Tujuan: Menganalisis mekanisme replikasi dan konsistensi data.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Dosen: Nurhasan Nugroho, S.T., M.Kom.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P9 | Materi Pokok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512064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Alasan replikasi: ketersediaan dan performa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Replikasi aktif vs pasif (primary-backup)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CAP dan PACELC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Kuorum: R + W &gt; 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 kasus konsistensi data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852160" y="1005840"/>
            <a:ext cx="2834640" cy="3566160"/>
          </a:xfrm>
          <a:prstGeom prst="rect">
            <a:avLst/>
          </a:prstGeom>
          <a:solidFill>
            <a:srgbClr val="F4F8FA"/>
          </a:solidFill>
          <a:ln w="12700">
            <a:solidFill>
              <a:srgbClr val="1B5E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89320" y="10972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Aktivitas &amp; Penilaian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989320" y="155448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 kasus konsistensi | Partisipasi (5%)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Durasi: 150 menit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989320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Sub-CPMK: SUB-CPMK-05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P9 | Praktikum: Docker Compose + Redis (primary-replica)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457200" y="731520"/>
            <a:ext cx="8229600" cy="3977640"/>
          </a:xfrm>
          <a:prstGeom prst="roundRect">
            <a:avLst>
              <a:gd name="adj" fmla="val 2299"/>
            </a:avLst>
          </a:prstGeom>
          <a:solidFill>
            <a:srgbClr val="1E1E2E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822960"/>
            <a:ext cx="118872" cy="118872"/>
          </a:xfrm>
          <a:prstGeom prst="ellipse">
            <a:avLst/>
          </a:prstGeom>
          <a:solidFill>
            <a:srgbClr val="FF5F56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822960"/>
            <a:ext cx="118872" cy="118872"/>
          </a:xfrm>
          <a:prstGeom prst="ellipse">
            <a:avLst/>
          </a:prstGeom>
          <a:solidFill>
            <a:srgbClr val="FFBD2E"/>
          </a:solidFill>
          <a:ln/>
        </p:spPr>
      </p:sp>
      <p:sp>
        <p:nvSpPr>
          <p:cNvPr id="6" name="Shape 4"/>
          <p:cNvSpPr/>
          <p:nvPr/>
        </p:nvSpPr>
        <p:spPr>
          <a:xfrm>
            <a:off x="1005840" y="822960"/>
            <a:ext cx="118872" cy="118872"/>
          </a:xfrm>
          <a:prstGeom prst="ellipse">
            <a:avLst/>
          </a:prstGeom>
          <a:solidFill>
            <a:srgbClr val="27C93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200400" y="768096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kode.c / terminal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097280"/>
            <a:ext cx="47548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services: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primary: { image: redis:7 }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replica: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image: redis:7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command: redis-server --replicaof primary 6379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79476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docker compose up -d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docker exec replica redis-cli INFO replication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577840" y="1097280"/>
            <a:ext cx="2926080" cy="2606040"/>
          </a:xfrm>
          <a:prstGeom prst="rect">
            <a:avLst/>
          </a:prstGeom>
          <a:solidFill>
            <a:srgbClr val="11111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669280" y="1143000"/>
            <a:ext cx="27432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role:slave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master_host:primary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master_link_status:up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master_sync_in_progress:0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B5E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10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Konsistensi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560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DE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SUB-CPMK-05 | Tujuan: Memilih model konsistensi berdasarkan trade-off performa dan ketersediaan.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Dosen: Nurhasan Nugroho, S.T., M.Kom.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P10 | Materi Pokok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512064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Strong, sequential, causal consistency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Eventual consistency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Client-centric: read-your-writes, monotonic reads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Trade-off latensi vs ketersediaan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Cassandra, DynamoDB, ZooKeeper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852160" y="1005840"/>
            <a:ext cx="2834640" cy="3566160"/>
          </a:xfrm>
          <a:prstGeom prst="rect">
            <a:avLst/>
          </a:prstGeom>
          <a:solidFill>
            <a:srgbClr val="F4F8FA"/>
          </a:solidFill>
          <a:ln w="12700">
            <a:solidFill>
              <a:srgbClr val="1B5E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89320" y="10972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Aktivitas &amp; Penilaian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989320" y="155448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 model konsistensi | Tugas (5%)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Durasi: 150 menit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989320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Sub-CPMK: SUB-CPMK-05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P10 | Praktikum: Simulasi Python / Cassandra cqlsh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457200" y="731520"/>
            <a:ext cx="8229600" cy="3977640"/>
          </a:xfrm>
          <a:prstGeom prst="roundRect">
            <a:avLst>
              <a:gd name="adj" fmla="val 2299"/>
            </a:avLst>
          </a:prstGeom>
          <a:solidFill>
            <a:srgbClr val="1E1E2E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822960"/>
            <a:ext cx="118872" cy="118872"/>
          </a:xfrm>
          <a:prstGeom prst="ellipse">
            <a:avLst/>
          </a:prstGeom>
          <a:solidFill>
            <a:srgbClr val="FF5F56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822960"/>
            <a:ext cx="118872" cy="118872"/>
          </a:xfrm>
          <a:prstGeom prst="ellipse">
            <a:avLst/>
          </a:prstGeom>
          <a:solidFill>
            <a:srgbClr val="FFBD2E"/>
          </a:solidFill>
          <a:ln/>
        </p:spPr>
      </p:sp>
      <p:sp>
        <p:nvSpPr>
          <p:cNvPr id="6" name="Shape 4"/>
          <p:cNvSpPr/>
          <p:nvPr/>
        </p:nvSpPr>
        <p:spPr>
          <a:xfrm>
            <a:off x="1005840" y="822960"/>
            <a:ext cx="118872" cy="118872"/>
          </a:xfrm>
          <a:prstGeom prst="ellipse">
            <a:avLst/>
          </a:prstGeom>
          <a:solidFill>
            <a:srgbClr val="27C93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200400" y="768096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kode.c / terminal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097280"/>
            <a:ext cx="47548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N, W, R = 3, 2, 2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strong = (R + W) &gt; N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print("Quorum", (W, R), "strong:", strong)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N, W, R = 3, 1, 1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print("Quorum", (W, R), "strong:", (R+W) &gt; N)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79476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python3 quorum.py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577840" y="1097280"/>
            <a:ext cx="2926080" cy="2606040"/>
          </a:xfrm>
          <a:prstGeom prst="rect">
            <a:avLst/>
          </a:prstGeom>
          <a:solidFill>
            <a:srgbClr val="11111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669280" y="1143000"/>
            <a:ext cx="27432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Quorum (2, 2) strong: True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Quorum (1, 1) strong: False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-&gt; eventual consistency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B5E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11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Toleransi Kegagalan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560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DE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SUB-CPMK-06 | Tujuan: Merancang sistem yang tahan terhadap kegagalan node.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Dosen: Nurhasan Nugroho, S.T., M.Kom.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P11 | Materi Pokok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512064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Jenis kegagalan: crash, omission, Byzantine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Deteksi kegagalan: heartbeat dan timeout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Redundansi dan failover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Konsensus: Paxos dan Raft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Simulasi kegagalan node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852160" y="1005840"/>
            <a:ext cx="2834640" cy="3566160"/>
          </a:xfrm>
          <a:prstGeom prst="rect">
            <a:avLst/>
          </a:prstGeom>
          <a:solidFill>
            <a:srgbClr val="F4F8FA"/>
          </a:solidFill>
          <a:ln w="12700">
            <a:solidFill>
              <a:srgbClr val="1B5E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89320" y="10972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Aktivitas &amp; Penilaian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989320" y="155448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Simulasi kegagalan sistem | Observasi (5%)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Durasi: 150 menit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989320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Sub-CPMK: SUB-CPMK-06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P11 | Praktikum: Docker + simulasi heartbeat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457200" y="731520"/>
            <a:ext cx="8229600" cy="3977640"/>
          </a:xfrm>
          <a:prstGeom prst="roundRect">
            <a:avLst>
              <a:gd name="adj" fmla="val 2299"/>
            </a:avLst>
          </a:prstGeom>
          <a:solidFill>
            <a:srgbClr val="1E1E2E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822960"/>
            <a:ext cx="118872" cy="118872"/>
          </a:xfrm>
          <a:prstGeom prst="ellipse">
            <a:avLst/>
          </a:prstGeom>
          <a:solidFill>
            <a:srgbClr val="FF5F56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822960"/>
            <a:ext cx="118872" cy="118872"/>
          </a:xfrm>
          <a:prstGeom prst="ellipse">
            <a:avLst/>
          </a:prstGeom>
          <a:solidFill>
            <a:srgbClr val="FFBD2E"/>
          </a:solidFill>
          <a:ln/>
        </p:spPr>
      </p:sp>
      <p:sp>
        <p:nvSpPr>
          <p:cNvPr id="6" name="Shape 4"/>
          <p:cNvSpPr/>
          <p:nvPr/>
        </p:nvSpPr>
        <p:spPr>
          <a:xfrm>
            <a:off x="1005840" y="822960"/>
            <a:ext cx="118872" cy="118872"/>
          </a:xfrm>
          <a:prstGeom prst="ellipse">
            <a:avLst/>
          </a:prstGeom>
          <a:solidFill>
            <a:srgbClr val="27C93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200400" y="768096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kode.c / terminal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097280"/>
            <a:ext cx="47548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 True: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for n in nodes: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time.time() - last[n] &gt; TIMEOUT: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print(f"[ALERT] {n} gagal")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failover(n)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time.sleep(1)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79476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docker stop node2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python3 monitor.py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577840" y="1097280"/>
            <a:ext cx="2926080" cy="2606040"/>
          </a:xfrm>
          <a:prstGeom prst="rect">
            <a:avLst/>
          </a:prstGeom>
          <a:solidFill>
            <a:srgbClr val="11111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669280" y="1143000"/>
            <a:ext cx="27432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[OK]    node1 hidup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[ALERT] node2 gagal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[INFO]  failover -&gt; node3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B5E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12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Checkpointing dan Recovery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560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DE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SUB-CPMK-06 | Tujuan: Mengimplementasikan checkpointing dan recovery otomatis.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Dosen: Nurhasan Nugroho, S.T., M.Kom.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P12 | Materi Pokok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512064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 terkoordinasi vs independen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Message logging dan rollback recovery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Frekuensi checkpoint vs overhead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Write-ahead log (WAL)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Praktik: simpan dan pulihkan state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852160" y="1005840"/>
            <a:ext cx="2834640" cy="3566160"/>
          </a:xfrm>
          <a:prstGeom prst="rect">
            <a:avLst/>
          </a:prstGeom>
          <a:solidFill>
            <a:srgbClr val="F4F8FA"/>
          </a:solidFill>
          <a:ln w="12700">
            <a:solidFill>
              <a:srgbClr val="1B5E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89320" y="10972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Aktivitas &amp; Penilaian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989320" y="155448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Implementasi recovery | Unjuk Kerja (5%)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Durasi: 150 menit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989320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Sub-CPMK: SUB-CPMK-06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P12 | Praktikum: Python + pickle / VS Code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457200" y="731520"/>
            <a:ext cx="8229600" cy="3977640"/>
          </a:xfrm>
          <a:prstGeom prst="roundRect">
            <a:avLst>
              <a:gd name="adj" fmla="val 2299"/>
            </a:avLst>
          </a:prstGeom>
          <a:solidFill>
            <a:srgbClr val="1E1E2E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822960"/>
            <a:ext cx="118872" cy="118872"/>
          </a:xfrm>
          <a:prstGeom prst="ellipse">
            <a:avLst/>
          </a:prstGeom>
          <a:solidFill>
            <a:srgbClr val="FF5F56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822960"/>
            <a:ext cx="118872" cy="118872"/>
          </a:xfrm>
          <a:prstGeom prst="ellipse">
            <a:avLst/>
          </a:prstGeom>
          <a:solidFill>
            <a:srgbClr val="FFBD2E"/>
          </a:solidFill>
          <a:ln/>
        </p:spPr>
      </p:sp>
      <p:sp>
        <p:nvSpPr>
          <p:cNvPr id="6" name="Shape 4"/>
          <p:cNvSpPr/>
          <p:nvPr/>
        </p:nvSpPr>
        <p:spPr>
          <a:xfrm>
            <a:off x="1005840" y="822960"/>
            <a:ext cx="118872" cy="118872"/>
          </a:xfrm>
          <a:prstGeom prst="ellipse">
            <a:avLst/>
          </a:prstGeom>
          <a:solidFill>
            <a:srgbClr val="27C93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200400" y="768096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kode.c / terminal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097280"/>
            <a:ext cx="47548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os.path.exists("ckpt.pkl"):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state = pickle.load(open("ckpt.pkl","rb"))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else: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state = {"i": 0, "sum": 0}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i in range(state["i"], 10**6):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state["sum"] += i; state["i"] = i + 1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i % 10**5 == 0: pickle.dump(state, open("ckpt.pkl","wb"))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79476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python3 ckpt.py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kill -9 &lt;PID&gt;  &amp;&amp;  python3 ckpt.py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577840" y="1097280"/>
            <a:ext cx="2926080" cy="2606040"/>
          </a:xfrm>
          <a:prstGeom prst="rect">
            <a:avLst/>
          </a:prstGeom>
          <a:solidFill>
            <a:srgbClr val="11111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669280" y="1143000"/>
            <a:ext cx="27432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Mulai dari awal (i=0)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^C  proses dimatikan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Recovery dari checkpoint i=300001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Selesai, sum=499999500000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1B5E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13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Kerangka Kerja Data Terdistribusi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560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DE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SUB-CPMK-06 | Tujuan: Mereview framework pemrosesan data terdistribusi modern.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Dosen: Nurhasan Nugroho, S.T., M.Kom.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P13 | Materi Pokok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512064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MapReduce dan Hadoop (HDFS)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Apache Spark: RDD dan DataFrame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Toleransi kegagalan: lineage dan replikasi blok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Stream processing: Kafka, Flink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Dask / Ray untuk Python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852160" y="1005840"/>
            <a:ext cx="2834640" cy="3566160"/>
          </a:xfrm>
          <a:prstGeom prst="rect">
            <a:avLst/>
          </a:prstGeom>
          <a:solidFill>
            <a:srgbClr val="F4F8FA"/>
          </a:solidFill>
          <a:ln w="12700">
            <a:solidFill>
              <a:srgbClr val="1B5E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89320" y="10972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Aktivitas &amp; Penilaian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989320" y="155448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framework modern | Tugas (0%)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Durasi: 150 menit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989320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Sub-CPMK: SUB-CPMK-06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P13 | Praktikum: PySpark (Jupyter / spark-submit)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457200" y="731520"/>
            <a:ext cx="8229600" cy="3977640"/>
          </a:xfrm>
          <a:prstGeom prst="roundRect">
            <a:avLst>
              <a:gd name="adj" fmla="val 2299"/>
            </a:avLst>
          </a:prstGeom>
          <a:solidFill>
            <a:srgbClr val="1E1E2E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822960"/>
            <a:ext cx="118872" cy="118872"/>
          </a:xfrm>
          <a:prstGeom prst="ellipse">
            <a:avLst/>
          </a:prstGeom>
          <a:solidFill>
            <a:srgbClr val="FF5F56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822960"/>
            <a:ext cx="118872" cy="118872"/>
          </a:xfrm>
          <a:prstGeom prst="ellipse">
            <a:avLst/>
          </a:prstGeom>
          <a:solidFill>
            <a:srgbClr val="FFBD2E"/>
          </a:solidFill>
          <a:ln/>
        </p:spPr>
      </p:sp>
      <p:sp>
        <p:nvSpPr>
          <p:cNvPr id="6" name="Shape 4"/>
          <p:cNvSpPr/>
          <p:nvPr/>
        </p:nvSpPr>
        <p:spPr>
          <a:xfrm>
            <a:off x="1005840" y="822960"/>
            <a:ext cx="118872" cy="118872"/>
          </a:xfrm>
          <a:prstGeom prst="ellipse">
            <a:avLst/>
          </a:prstGeom>
          <a:solidFill>
            <a:srgbClr val="27C93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200400" y="768096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kode.c / terminal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097280"/>
            <a:ext cx="47548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pyspark.sql import SparkSession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sc = SparkSession.builder.getOrCreate().sparkContext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 = (sc.textFile("data.txt")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.flatMap(lambda l: l.split())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.map(lambda w: (w, 1))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.reduceByKey(lambda a, b: a + b))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print(r.take(5))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79476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spark-submit wordcount.py data.txt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577840" y="1097280"/>
            <a:ext cx="2926080" cy="2606040"/>
          </a:xfrm>
          <a:prstGeom prst="rect">
            <a:avLst/>
          </a:prstGeom>
          <a:solidFill>
            <a:srgbClr val="11111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669280" y="1143000"/>
            <a:ext cx="27432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[('paralel', 12), ('sistem', 9),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('data', 7), ('node', 5), ('mpi', 4)]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1B5E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14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Proyek Akhir (Integrasi)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560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DE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SUB-CPMK-04 | Tujuan: Mengembangkan aplikasi terdistribusi yang mengintegrasikan OpenMP/MPI dan toleransi kegagalan.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Dosen: Nurhasan Nugroho, S.T., M.Kom.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P14 | Materi Pokok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512064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Menentukan masalah dan arsitektur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Pembagian tugas tim dan Git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Implementasi paralel + terdistribusi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Pengujian performa dan kegagalan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Dokumentasi dan etika/integritas akademik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852160" y="1005840"/>
            <a:ext cx="2834640" cy="3566160"/>
          </a:xfrm>
          <a:prstGeom prst="rect">
            <a:avLst/>
          </a:prstGeom>
          <a:solidFill>
            <a:srgbClr val="F4F8FA"/>
          </a:solidFill>
          <a:ln w="12700">
            <a:solidFill>
              <a:srgbClr val="1B5E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89320" y="10972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Aktivitas &amp; Penilaian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989320" y="155448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Pengembangan sistem | Presentasi (5%)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Durasi: 150 menit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989320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Sub-CPMK: SUB-CPMK-04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P14 | Praktikum: Git + VS Code + mpirun (hybrid MPI+OpenMP)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457200" y="731520"/>
            <a:ext cx="8229600" cy="3977640"/>
          </a:xfrm>
          <a:prstGeom prst="roundRect">
            <a:avLst>
              <a:gd name="adj" fmla="val 2299"/>
            </a:avLst>
          </a:prstGeom>
          <a:solidFill>
            <a:srgbClr val="1E1E2E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822960"/>
            <a:ext cx="118872" cy="118872"/>
          </a:xfrm>
          <a:prstGeom prst="ellipse">
            <a:avLst/>
          </a:prstGeom>
          <a:solidFill>
            <a:srgbClr val="FF5F56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822960"/>
            <a:ext cx="118872" cy="118872"/>
          </a:xfrm>
          <a:prstGeom prst="ellipse">
            <a:avLst/>
          </a:prstGeom>
          <a:solidFill>
            <a:srgbClr val="FFBD2E"/>
          </a:solidFill>
          <a:ln/>
        </p:spPr>
      </p:sp>
      <p:sp>
        <p:nvSpPr>
          <p:cNvPr id="6" name="Shape 4"/>
          <p:cNvSpPr/>
          <p:nvPr/>
        </p:nvSpPr>
        <p:spPr>
          <a:xfrm>
            <a:off x="1005840" y="822960"/>
            <a:ext cx="118872" cy="118872"/>
          </a:xfrm>
          <a:prstGeom prst="ellipse">
            <a:avLst/>
          </a:prstGeom>
          <a:solidFill>
            <a:srgbClr val="27C93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200400" y="768096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kode.c / terminal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097280"/>
            <a:ext cx="47548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#pragma omp parallel for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(int i = lo; i &lt; hi; i++) work(i);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MPI_Allreduce(&amp;part,&amp;all,1,MPI_DOUBLE,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MPI_SUM,MPI_COMM_WORLD);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A6E3A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(rank == 0) save_checkpoint(all);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79476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git clone &lt;repo&gt; &amp;&amp; make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9B4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mpirun -np 4 --hostfile hosts ./app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577840" y="1097280"/>
            <a:ext cx="2926080" cy="2606040"/>
          </a:xfrm>
          <a:prstGeom prst="rect">
            <a:avLst/>
          </a:prstGeom>
          <a:solidFill>
            <a:srgbClr val="11111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669280" y="1143000"/>
            <a:ext cx="27432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 proses x 4 thread = 16 core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Hasil benar, speedup 11.4x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F9E2A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Checkpoint tersimpan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1B5E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15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Presentasi Proyek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560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DE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SUB-CPMK-04 | Tujuan: Mendemonstrasikan aplikasi dan menganalisis kualitas sistem.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Dosen: Nurhasan Nugroho, S.T., M.Kom.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P15 | Materi Pokok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512064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 presentasi: masalah, desain, hasil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 langsung dan skenario kegagalan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 speedup dan skalabilitas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Tanya jawab dan refleksi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Kriteria: inovasi, efisiensi, ketepatan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852160" y="1005840"/>
            <a:ext cx="2834640" cy="3566160"/>
          </a:xfrm>
          <a:prstGeom prst="rect">
            <a:avLst/>
          </a:prstGeom>
          <a:solidFill>
            <a:srgbClr val="F4F8FA"/>
          </a:solidFill>
          <a:ln w="12700">
            <a:solidFill>
              <a:srgbClr val="1B5E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89320" y="10972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Aktivitas &amp; Penilaian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989320" y="155448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Demonstrasi aplikasi | Presentasi (5%)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Durasi: 150 menit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989320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Sub-CPMK: SUB-CPMK-04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1B5E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16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Ujian Akhir Semester (UAS)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56032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DE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9-15 | Tujuan: Mengukur kemampuan analisis arsitektur dan mekanisme sistem terdistribusi.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Dosen: Nurhasan Nugroho, S.T., M.Kom.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P16 | Materi Pokok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512064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Replikasi, konsistensi, dan CAP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Toleransi kegagalan, checkpointing, recovery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Framework data terdistribusi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 komponen sistem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Solusi dan validasi efisiensi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852160" y="1005840"/>
            <a:ext cx="2834640" cy="3566160"/>
          </a:xfrm>
          <a:prstGeom prst="rect">
            <a:avLst/>
          </a:prstGeom>
          <a:solidFill>
            <a:srgbClr val="F4F8FA"/>
          </a:solidFill>
          <a:ln w="12700">
            <a:solidFill>
              <a:srgbClr val="1B5E7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89320" y="109728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5E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Aktivitas &amp; Penilaian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989320" y="1554480"/>
            <a:ext cx="256032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Ujian Tertulis 150 menit | Tes (5%)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32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Durasi: 150 menit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989320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Sub-CPMK: Pertemuan 9-15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1B5E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Terima Kasih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56032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Nurhasan Nugroho, S.T., M.Kom.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Universitas Bina Bangsa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03920" y="4846320"/>
            <a:ext cx="457200" cy="2971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48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Komputasi Paralel dan Terdistribusi</dc:title>
  <dc:subject>PptxGenJS Presentation</dc:subject>
  <dc:creator>Nurhasan Nugroho, S.T., M.Kom.</dc:creator>
  <cp:lastModifiedBy>Nurhasan Nugroho, S.T., M.Kom.</cp:lastModifiedBy>
  <cp:revision>1</cp:revision>
  <dcterms:created xsi:type="dcterms:W3CDTF">2026-10-07T04:05:33Z</dcterms:created>
  <dcterms:modified xsi:type="dcterms:W3CDTF">2026-10-07T04:05:33Z</dcterms:modified>
</cp:coreProperties>
</file>